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  <p:sldMasterId id="2147483660" r:id="rId5"/>
  </p:sldMasterIdLst>
  <p:notesMasterIdLst>
    <p:notesMasterId r:id="rId25"/>
  </p:notesMasterIdLst>
  <p:sldIdLst>
    <p:sldId id="530" r:id="rId6"/>
    <p:sldId id="260" r:id="rId7"/>
    <p:sldId id="277" r:id="rId8"/>
    <p:sldId id="280" r:id="rId9"/>
    <p:sldId id="276" r:id="rId10"/>
    <p:sldId id="512" r:id="rId11"/>
    <p:sldId id="504" r:id="rId12"/>
    <p:sldId id="505" r:id="rId13"/>
    <p:sldId id="506" r:id="rId14"/>
    <p:sldId id="274" r:id="rId15"/>
    <p:sldId id="264" r:id="rId16"/>
    <p:sldId id="532" r:id="rId17"/>
    <p:sldId id="524" r:id="rId18"/>
    <p:sldId id="527" r:id="rId19"/>
    <p:sldId id="526" r:id="rId20"/>
    <p:sldId id="525" r:id="rId21"/>
    <p:sldId id="528" r:id="rId22"/>
    <p:sldId id="529" r:id="rId23"/>
    <p:sldId id="270" r:id="rId24"/>
  </p:sldIdLst>
  <p:sldSz cx="9144000" cy="5143500" type="screen16x9"/>
  <p:notesSz cx="6858000" cy="9144000"/>
  <p:defaultTextStyle>
    <a:defPPr>
      <a:defRPr lang="it-IT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37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6357" autoAdjust="0"/>
  </p:normalViewPr>
  <p:slideViewPr>
    <p:cSldViewPr snapToGrid="0" snapToObjects="1">
      <p:cViewPr varScale="1">
        <p:scale>
          <a:sx n="64" d="100"/>
          <a:sy n="64" d="100"/>
        </p:scale>
        <p:origin x="90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49980-9653-40CF-8990-93613A89891D}" type="datetimeFigureOut">
              <a:rPr lang="it-IT" smtClean="0"/>
              <a:t>18/11/2021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B2418-6B71-4BB9-B12D-81928196D3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907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3BFB12-D505-654D-8E85-CD104020904A}" type="datetimeFigureOut">
              <a:rPr kumimoji="0" lang="it-IT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18/11/2021</a:t>
            </a:fld>
            <a:endParaRPr kumimoji="0" lang="it-IT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89138A-1A0A-0840-943E-0D887DC1DC8C}" type="slidenum">
              <a:rPr kumimoji="0" lang="it-IT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45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BFB12-D505-654D-8E85-CD104020904A}" type="datetimeFigureOut">
              <a:rPr lang="it-IT" smtClean="0"/>
              <a:t>18/11/2021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9138A-1A0A-0840-943E-0D887DC1DC8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BFB12-D505-654D-8E85-CD104020904A}" type="datetimeFigureOut">
              <a:rPr lang="it-IT" smtClean="0"/>
              <a:t>18/11/2021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9138A-1A0A-0840-943E-0D887DC1DC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21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BFB12-D505-654D-8E85-CD104020904A}" type="datetimeFigureOut">
              <a:rPr lang="it-IT" smtClean="0"/>
              <a:t>18/11/2021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9138A-1A0A-0840-943E-0D887DC1DC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11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4C53931-F529-400D-BECB-18A169025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24" y="177520"/>
            <a:ext cx="5306645" cy="4679081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52B1C7D-D4AF-413F-A0C2-B5D9A49CF8F6}"/>
              </a:ext>
            </a:extLst>
          </p:cNvPr>
          <p:cNvSpPr txBox="1"/>
          <p:nvPr/>
        </p:nvSpPr>
        <p:spPr>
          <a:xfrm>
            <a:off x="5830247" y="1150991"/>
            <a:ext cx="31031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Le Foreste di Lombardia:  </a:t>
            </a:r>
          </a:p>
          <a:p>
            <a:r>
              <a:rPr lang="it-IT" sz="2800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 bene pubblico </a:t>
            </a:r>
          </a:p>
          <a:p>
            <a:r>
              <a:rPr lang="it-IT" sz="2800" b="1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 servizio delle comunità locali</a:t>
            </a:r>
            <a:endParaRPr lang="it-IT" sz="28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13CBCF6-1322-4121-B170-C69784A5D282}"/>
              </a:ext>
            </a:extLst>
          </p:cNvPr>
          <p:cNvSpPr txBox="1"/>
          <p:nvPr/>
        </p:nvSpPr>
        <p:spPr>
          <a:xfrm>
            <a:off x="5617286" y="4834574"/>
            <a:ext cx="18151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Bergamo 19 novembre 2021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1698C8D-F252-477A-9A3E-AE8783A1F593}"/>
              </a:ext>
            </a:extLst>
          </p:cNvPr>
          <p:cNvSpPr txBox="1"/>
          <p:nvPr/>
        </p:nvSpPr>
        <p:spPr>
          <a:xfrm>
            <a:off x="7303370" y="4814438"/>
            <a:ext cx="15905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Antonio Tagliaferri</a:t>
            </a:r>
            <a:endParaRPr lang="it-IT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DE518E6-8B55-49CB-B948-6644852CDB96}"/>
              </a:ext>
            </a:extLst>
          </p:cNvPr>
          <p:cNvSpPr txBox="1"/>
          <p:nvPr/>
        </p:nvSpPr>
        <p:spPr>
          <a:xfrm>
            <a:off x="325780" y="375348"/>
            <a:ext cx="524149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CONVEGNO</a:t>
            </a:r>
          </a:p>
          <a:p>
            <a:r>
              <a:rPr lang="it-IT" sz="1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VALORIZZAZIONE DELLE FORESTE, VOLANO DEL’ECONOMIA.</a:t>
            </a:r>
          </a:p>
          <a:p>
            <a:r>
              <a:rPr lang="it-IT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Aspetti economici, sociali e ambientali di una gestione forestale attiva.</a:t>
            </a:r>
            <a:endParaRPr lang="it-IT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15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rsaf.lombardia.it/upload/ersaf/foreste_informazioni/04_Corni%20di%20Canzo_Naturtecnica_13256_255.jpg">
            <a:extLst>
              <a:ext uri="{FF2B5EF4-FFF2-40B4-BE49-F238E27FC236}">
                <a16:creationId xmlns:a16="http://schemas.microsoft.com/office/drawing/2014/main" id="{12C865D0-53BF-4067-A0DD-3F4FBD49E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4" r="43127"/>
          <a:stretch/>
        </p:blipFill>
        <p:spPr bwMode="auto">
          <a:xfrm>
            <a:off x="0" y="1"/>
            <a:ext cx="3347162" cy="47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4">
            <a:extLst>
              <a:ext uri="{FF2B5EF4-FFF2-40B4-BE49-F238E27FC236}">
                <a16:creationId xmlns:a16="http://schemas.microsoft.com/office/drawing/2014/main" id="{A55039D8-9EC9-4111-BD33-1D5D9B1A2550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" b="6"/>
          <a:stretch/>
        </p:blipFill>
        <p:spPr>
          <a:xfrm>
            <a:off x="6772546" y="1624218"/>
            <a:ext cx="2371446" cy="1584000"/>
          </a:xfrm>
          <a:prstGeom prst="rect">
            <a:avLst/>
          </a:prstGeom>
        </p:spPr>
      </p:pic>
      <p:pic>
        <p:nvPicPr>
          <p:cNvPr id="5" name="Picture 2" descr="fot Levras">
            <a:extLst>
              <a:ext uri="{FF2B5EF4-FFF2-40B4-BE49-F238E27FC236}">
                <a16:creationId xmlns:a16="http://schemas.microsoft.com/office/drawing/2014/main" id="{51933096-565F-47E9-9323-3E7700C02D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4" r="1" b="3637"/>
          <a:stretch/>
        </p:blipFill>
        <p:spPr bwMode="auto">
          <a:xfrm>
            <a:off x="6772554" y="3235734"/>
            <a:ext cx="2371438" cy="15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64EBAFE-D64F-44C9-9921-0AB133BB4143}"/>
              </a:ext>
            </a:extLst>
          </p:cNvPr>
          <p:cNvSpPr txBox="1"/>
          <p:nvPr/>
        </p:nvSpPr>
        <p:spPr>
          <a:xfrm>
            <a:off x="3404103" y="1258282"/>
            <a:ext cx="3347162" cy="375947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en-US" sz="1200" dirty="0"/>
              <a:t>Dopo 16 anni la </a:t>
            </a:r>
            <a:r>
              <a:rPr lang="en-US" sz="1200" dirty="0">
                <a:solidFill>
                  <a:srgbClr val="FF0000"/>
                </a:solidFill>
              </a:rPr>
              <a:t>Carta delle </a:t>
            </a:r>
            <a:r>
              <a:rPr lang="en-US" sz="1200" dirty="0" err="1">
                <a:solidFill>
                  <a:srgbClr val="FF0000"/>
                </a:solidFill>
              </a:rPr>
              <a:t>Foreste</a:t>
            </a:r>
            <a:r>
              <a:rPr lang="en-US" sz="1200" dirty="0"/>
              <a:t> di Lombardia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rinnovata</a:t>
            </a:r>
            <a:r>
              <a:rPr lang="en-US" sz="1200" dirty="0">
                <a:solidFill>
                  <a:srgbClr val="FF0000"/>
                </a:solidFill>
              </a:rPr>
              <a:t> il 28 </a:t>
            </a:r>
            <a:r>
              <a:rPr lang="en-US" sz="1200" dirty="0" err="1">
                <a:solidFill>
                  <a:srgbClr val="FF0000"/>
                </a:solidFill>
              </a:rPr>
              <a:t>novembre</a:t>
            </a:r>
            <a:r>
              <a:rPr lang="en-US" sz="1200" dirty="0">
                <a:solidFill>
                  <a:srgbClr val="FF0000"/>
                </a:solidFill>
              </a:rPr>
              <a:t> 2019 </a:t>
            </a:r>
            <a:r>
              <a:rPr lang="en-US" sz="1200" dirty="0" err="1"/>
              <a:t>conserva</a:t>
            </a:r>
            <a:r>
              <a:rPr lang="en-US" sz="1200" dirty="0"/>
              <a:t> la </a:t>
            </a:r>
            <a:r>
              <a:rPr lang="en-US" sz="1200" dirty="0" err="1"/>
              <a:t>sua</a:t>
            </a:r>
            <a:r>
              <a:rPr lang="en-US" sz="1200" dirty="0"/>
              <a:t> </a:t>
            </a:r>
            <a:r>
              <a:rPr lang="en-US" sz="1200" dirty="0" err="1"/>
              <a:t>validità</a:t>
            </a:r>
            <a:r>
              <a:rPr lang="en-US" sz="1200" dirty="0"/>
              <a:t> e la </a:t>
            </a:r>
            <a:r>
              <a:rPr lang="en-US" sz="1200" dirty="0" err="1"/>
              <a:t>sua</a:t>
            </a:r>
            <a:r>
              <a:rPr lang="en-US" sz="1200" dirty="0"/>
              <a:t> </a:t>
            </a:r>
            <a:r>
              <a:rPr lang="en-US" sz="1200" dirty="0" err="1"/>
              <a:t>efficacia</a:t>
            </a:r>
            <a:r>
              <a:rPr lang="en-US" sz="1200" dirty="0"/>
              <a:t> </a:t>
            </a:r>
            <a:r>
              <a:rPr lang="en-US" sz="1200" dirty="0" err="1"/>
              <a:t>nell’indirizzare</a:t>
            </a:r>
            <a:r>
              <a:rPr lang="en-US" sz="1200" dirty="0"/>
              <a:t> </a:t>
            </a:r>
            <a:r>
              <a:rPr lang="en-US" sz="1200" dirty="0" err="1"/>
              <a:t>l’azione</a:t>
            </a:r>
            <a:r>
              <a:rPr lang="en-US" sz="1200" dirty="0"/>
              <a:t> di </a:t>
            </a:r>
            <a:r>
              <a:rPr lang="en-US" sz="1200" dirty="0" err="1"/>
              <a:t>buona</a:t>
            </a:r>
            <a:r>
              <a:rPr lang="en-US" sz="1200" dirty="0"/>
              <a:t> </a:t>
            </a:r>
            <a:r>
              <a:rPr lang="en-US" sz="1200" dirty="0" err="1"/>
              <a:t>gestione</a:t>
            </a:r>
            <a:r>
              <a:rPr lang="en-US" sz="1200" dirty="0"/>
              <a:t> del </a:t>
            </a:r>
            <a:r>
              <a:rPr lang="en-US" sz="1200" dirty="0" err="1"/>
              <a:t>patrimonio</a:t>
            </a:r>
            <a:r>
              <a:rPr lang="en-US" sz="1200" dirty="0"/>
              <a:t> </a:t>
            </a:r>
            <a:r>
              <a:rPr lang="en-US" sz="1200" dirty="0" err="1"/>
              <a:t>forestale</a:t>
            </a:r>
            <a:r>
              <a:rPr lang="en-US" sz="1200" dirty="0"/>
              <a:t> di </a:t>
            </a:r>
            <a:r>
              <a:rPr lang="en-US" sz="1200" dirty="0" err="1"/>
              <a:t>Regione</a:t>
            </a:r>
            <a:r>
              <a:rPr lang="en-US" sz="1200" dirty="0"/>
              <a:t> Lombardia.</a:t>
            </a:r>
          </a:p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it-IT" sz="1200" dirty="0"/>
              <a:t>I Sindaci dei 38 Comuni nel cui territorio ricadono le Foreste di Lombardia:</a:t>
            </a:r>
          </a:p>
          <a:p>
            <a:pPr marL="171450" indent="-171450">
              <a:lnSpc>
                <a:spcPct val="9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it-IT" sz="1200" dirty="0"/>
              <a:t>riconoscono il valore dei princìpi e degli impegni contenuti nella nuova “Carta delle Foreste di Lombardia”;</a:t>
            </a:r>
          </a:p>
          <a:p>
            <a:pPr marL="171450" indent="-171450">
              <a:lnSpc>
                <a:spcPct val="9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it-IT" sz="1200" dirty="0"/>
              <a:t>condividono i princìpi di gestione delle Foreste di Lombardia e in particolare l’attenzione alla collaborazione e alla partecipazione delle comunità locali nei processi di sviluppo e valorizzazione territoriale.</a:t>
            </a:r>
          </a:p>
          <a:p>
            <a:pPr marL="171450" indent="-171450">
              <a:lnSpc>
                <a:spcPct val="9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it-IT" sz="1400" dirty="0"/>
          </a:p>
          <a:p>
            <a:pPr marL="171450" indent="-171450">
              <a:lnSpc>
                <a:spcPct val="9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en-US" sz="1400" dirty="0"/>
          </a:p>
          <a:p>
            <a:pPr marL="171450" indent="-171450">
              <a:lnSpc>
                <a:spcPct val="9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en-US" sz="14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CB5249A-2C32-4964-A5E7-C53F8EC9B207}"/>
              </a:ext>
            </a:extLst>
          </p:cNvPr>
          <p:cNvSpPr txBox="1"/>
          <p:nvPr/>
        </p:nvSpPr>
        <p:spPr>
          <a:xfrm>
            <a:off x="3382821" y="0"/>
            <a:ext cx="3347162" cy="854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b="1" dirty="0">
                <a:solidFill>
                  <a:srgbClr val="007937"/>
                </a:solidFill>
                <a:latin typeface="Calibri"/>
              </a:rPr>
              <a:t>La nuova Carta: </a:t>
            </a:r>
          </a:p>
          <a:p>
            <a:pPr algn="ctr">
              <a:defRPr/>
            </a:pPr>
            <a:r>
              <a:rPr lang="it-IT" sz="2400" b="1" dirty="0">
                <a:solidFill>
                  <a:srgbClr val="007937"/>
                </a:solidFill>
                <a:latin typeface="Calibri"/>
              </a:rPr>
              <a:t>gli impegni dei Comuni</a:t>
            </a:r>
          </a:p>
        </p:txBody>
      </p:sp>
      <p:pic>
        <p:nvPicPr>
          <p:cNvPr id="8" name="Immagine 7" descr="3">
            <a:extLst>
              <a:ext uri="{FF2B5EF4-FFF2-40B4-BE49-F238E27FC236}">
                <a16:creationId xmlns:a16="http://schemas.microsoft.com/office/drawing/2014/main" id="{7F3CA9DA-A494-4C7E-A0F2-F9E3999606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546" y="29497"/>
            <a:ext cx="2371446" cy="158096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E017EF5-04CA-4B47-AED4-519185586411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03516">
            <a:off x="864720" y="2340656"/>
            <a:ext cx="1183616" cy="173512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9896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Documenti\Immagini\Giri\Giri 2012\Rogolone\P4260184.JPG">
            <a:extLst>
              <a:ext uri="{FF2B5EF4-FFF2-40B4-BE49-F238E27FC236}">
                <a16:creationId xmlns:a16="http://schemas.microsoft.com/office/drawing/2014/main" id="{E26169B4-5CF6-4271-9EC3-4882DD494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r="7646" b="3"/>
          <a:stretch/>
        </p:blipFill>
        <p:spPr bwMode="auto">
          <a:xfrm>
            <a:off x="4631413" y="953952"/>
            <a:ext cx="4512379" cy="3664333"/>
          </a:xfrm>
          <a:custGeom>
            <a:avLst/>
            <a:gdLst>
              <a:gd name="connsiteX0" fmla="*/ 0 w 4512379"/>
              <a:gd name="connsiteY0" fmla="*/ 0 h 3664333"/>
              <a:gd name="connsiteX1" fmla="*/ 609171 w 4512379"/>
              <a:gd name="connsiteY1" fmla="*/ 0 h 3664333"/>
              <a:gd name="connsiteX2" fmla="*/ 1218342 w 4512379"/>
              <a:gd name="connsiteY2" fmla="*/ 0 h 3664333"/>
              <a:gd name="connsiteX3" fmla="*/ 1692142 w 4512379"/>
              <a:gd name="connsiteY3" fmla="*/ 0 h 3664333"/>
              <a:gd name="connsiteX4" fmla="*/ 2120818 w 4512379"/>
              <a:gd name="connsiteY4" fmla="*/ 0 h 3664333"/>
              <a:gd name="connsiteX5" fmla="*/ 2594618 w 4512379"/>
              <a:gd name="connsiteY5" fmla="*/ 0 h 3664333"/>
              <a:gd name="connsiteX6" fmla="*/ 3023294 w 4512379"/>
              <a:gd name="connsiteY6" fmla="*/ 0 h 3664333"/>
              <a:gd name="connsiteX7" fmla="*/ 3497094 w 4512379"/>
              <a:gd name="connsiteY7" fmla="*/ 0 h 3664333"/>
              <a:gd name="connsiteX8" fmla="*/ 4512379 w 4512379"/>
              <a:gd name="connsiteY8" fmla="*/ 0 h 3664333"/>
              <a:gd name="connsiteX9" fmla="*/ 4512379 w 4512379"/>
              <a:gd name="connsiteY9" fmla="*/ 560119 h 3664333"/>
              <a:gd name="connsiteX10" fmla="*/ 4512379 w 4512379"/>
              <a:gd name="connsiteY10" fmla="*/ 1083596 h 3664333"/>
              <a:gd name="connsiteX11" fmla="*/ 4512379 w 4512379"/>
              <a:gd name="connsiteY11" fmla="*/ 1607072 h 3664333"/>
              <a:gd name="connsiteX12" fmla="*/ 4512379 w 4512379"/>
              <a:gd name="connsiteY12" fmla="*/ 2203835 h 3664333"/>
              <a:gd name="connsiteX13" fmla="*/ 4512379 w 4512379"/>
              <a:gd name="connsiteY13" fmla="*/ 2690667 h 3664333"/>
              <a:gd name="connsiteX14" fmla="*/ 4512379 w 4512379"/>
              <a:gd name="connsiteY14" fmla="*/ 3104214 h 3664333"/>
              <a:gd name="connsiteX15" fmla="*/ 4512379 w 4512379"/>
              <a:gd name="connsiteY15" fmla="*/ 3664333 h 3664333"/>
              <a:gd name="connsiteX16" fmla="*/ 4083703 w 4512379"/>
              <a:gd name="connsiteY16" fmla="*/ 3664333 h 3664333"/>
              <a:gd name="connsiteX17" fmla="*/ 3655027 w 4512379"/>
              <a:gd name="connsiteY17" fmla="*/ 3664333 h 3664333"/>
              <a:gd name="connsiteX18" fmla="*/ 3136103 w 4512379"/>
              <a:gd name="connsiteY18" fmla="*/ 3664333 h 3664333"/>
              <a:gd name="connsiteX19" fmla="*/ 2617180 w 4512379"/>
              <a:gd name="connsiteY19" fmla="*/ 3664333 h 3664333"/>
              <a:gd name="connsiteX20" fmla="*/ 2188504 w 4512379"/>
              <a:gd name="connsiteY20" fmla="*/ 3664333 h 3664333"/>
              <a:gd name="connsiteX21" fmla="*/ 1534209 w 4512379"/>
              <a:gd name="connsiteY21" fmla="*/ 3664333 h 3664333"/>
              <a:gd name="connsiteX22" fmla="*/ 970161 w 4512379"/>
              <a:gd name="connsiteY22" fmla="*/ 3664333 h 3664333"/>
              <a:gd name="connsiteX23" fmla="*/ 0 w 4512379"/>
              <a:gd name="connsiteY23" fmla="*/ 3664333 h 3664333"/>
              <a:gd name="connsiteX24" fmla="*/ 0 w 4512379"/>
              <a:gd name="connsiteY24" fmla="*/ 3177500 h 3664333"/>
              <a:gd name="connsiteX25" fmla="*/ 0 w 4512379"/>
              <a:gd name="connsiteY25" fmla="*/ 2727311 h 3664333"/>
              <a:gd name="connsiteX26" fmla="*/ 0 w 4512379"/>
              <a:gd name="connsiteY26" fmla="*/ 2130548 h 3664333"/>
              <a:gd name="connsiteX27" fmla="*/ 0 w 4512379"/>
              <a:gd name="connsiteY27" fmla="*/ 1717002 h 3664333"/>
              <a:gd name="connsiteX28" fmla="*/ 0 w 4512379"/>
              <a:gd name="connsiteY28" fmla="*/ 1230169 h 3664333"/>
              <a:gd name="connsiteX29" fmla="*/ 0 w 4512379"/>
              <a:gd name="connsiteY29" fmla="*/ 706693 h 3664333"/>
              <a:gd name="connsiteX30" fmla="*/ 0 w 4512379"/>
              <a:gd name="connsiteY30" fmla="*/ 0 h 366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12379" h="3664333" extrusionOk="0">
                <a:moveTo>
                  <a:pt x="0" y="0"/>
                </a:moveTo>
                <a:cubicBezTo>
                  <a:pt x="253678" y="-29691"/>
                  <a:pt x="436315" y="28254"/>
                  <a:pt x="609171" y="0"/>
                </a:cubicBezTo>
                <a:cubicBezTo>
                  <a:pt x="782027" y="-28254"/>
                  <a:pt x="1038069" y="51032"/>
                  <a:pt x="1218342" y="0"/>
                </a:cubicBezTo>
                <a:cubicBezTo>
                  <a:pt x="1398615" y="-51032"/>
                  <a:pt x="1588854" y="29346"/>
                  <a:pt x="1692142" y="0"/>
                </a:cubicBezTo>
                <a:cubicBezTo>
                  <a:pt x="1795430" y="-29346"/>
                  <a:pt x="2005577" y="10269"/>
                  <a:pt x="2120818" y="0"/>
                </a:cubicBezTo>
                <a:cubicBezTo>
                  <a:pt x="2236059" y="-10269"/>
                  <a:pt x="2487079" y="7038"/>
                  <a:pt x="2594618" y="0"/>
                </a:cubicBezTo>
                <a:cubicBezTo>
                  <a:pt x="2702157" y="-7038"/>
                  <a:pt x="2826577" y="6882"/>
                  <a:pt x="3023294" y="0"/>
                </a:cubicBezTo>
                <a:cubicBezTo>
                  <a:pt x="3220011" y="-6882"/>
                  <a:pt x="3319355" y="39272"/>
                  <a:pt x="3497094" y="0"/>
                </a:cubicBezTo>
                <a:cubicBezTo>
                  <a:pt x="3674833" y="-39272"/>
                  <a:pt x="4297294" y="25244"/>
                  <a:pt x="4512379" y="0"/>
                </a:cubicBezTo>
                <a:cubicBezTo>
                  <a:pt x="4514597" y="181681"/>
                  <a:pt x="4462239" y="427917"/>
                  <a:pt x="4512379" y="560119"/>
                </a:cubicBezTo>
                <a:cubicBezTo>
                  <a:pt x="4562519" y="692321"/>
                  <a:pt x="4465390" y="913353"/>
                  <a:pt x="4512379" y="1083596"/>
                </a:cubicBezTo>
                <a:cubicBezTo>
                  <a:pt x="4559368" y="1253839"/>
                  <a:pt x="4495710" y="1496338"/>
                  <a:pt x="4512379" y="1607072"/>
                </a:cubicBezTo>
                <a:cubicBezTo>
                  <a:pt x="4529048" y="1717806"/>
                  <a:pt x="4463428" y="1970549"/>
                  <a:pt x="4512379" y="2203835"/>
                </a:cubicBezTo>
                <a:cubicBezTo>
                  <a:pt x="4561330" y="2437121"/>
                  <a:pt x="4477724" y="2510330"/>
                  <a:pt x="4512379" y="2690667"/>
                </a:cubicBezTo>
                <a:cubicBezTo>
                  <a:pt x="4547034" y="2871004"/>
                  <a:pt x="4470917" y="2929176"/>
                  <a:pt x="4512379" y="3104214"/>
                </a:cubicBezTo>
                <a:cubicBezTo>
                  <a:pt x="4553841" y="3279252"/>
                  <a:pt x="4447289" y="3454723"/>
                  <a:pt x="4512379" y="3664333"/>
                </a:cubicBezTo>
                <a:cubicBezTo>
                  <a:pt x="4378909" y="3690531"/>
                  <a:pt x="4180486" y="3662766"/>
                  <a:pt x="4083703" y="3664333"/>
                </a:cubicBezTo>
                <a:cubicBezTo>
                  <a:pt x="3986920" y="3665900"/>
                  <a:pt x="3763233" y="3646363"/>
                  <a:pt x="3655027" y="3664333"/>
                </a:cubicBezTo>
                <a:cubicBezTo>
                  <a:pt x="3546821" y="3682303"/>
                  <a:pt x="3354699" y="3640347"/>
                  <a:pt x="3136103" y="3664333"/>
                </a:cubicBezTo>
                <a:cubicBezTo>
                  <a:pt x="2917507" y="3688319"/>
                  <a:pt x="2813651" y="3606703"/>
                  <a:pt x="2617180" y="3664333"/>
                </a:cubicBezTo>
                <a:cubicBezTo>
                  <a:pt x="2420709" y="3721963"/>
                  <a:pt x="2370434" y="3659933"/>
                  <a:pt x="2188504" y="3664333"/>
                </a:cubicBezTo>
                <a:cubicBezTo>
                  <a:pt x="2006574" y="3668733"/>
                  <a:pt x="1672474" y="3598643"/>
                  <a:pt x="1534209" y="3664333"/>
                </a:cubicBezTo>
                <a:cubicBezTo>
                  <a:pt x="1395945" y="3730023"/>
                  <a:pt x="1215786" y="3621072"/>
                  <a:pt x="970161" y="3664333"/>
                </a:cubicBezTo>
                <a:cubicBezTo>
                  <a:pt x="724536" y="3707594"/>
                  <a:pt x="259225" y="3656766"/>
                  <a:pt x="0" y="3664333"/>
                </a:cubicBezTo>
                <a:cubicBezTo>
                  <a:pt x="-39636" y="3556433"/>
                  <a:pt x="47996" y="3385549"/>
                  <a:pt x="0" y="3177500"/>
                </a:cubicBezTo>
                <a:cubicBezTo>
                  <a:pt x="-47996" y="2969451"/>
                  <a:pt x="5742" y="2896878"/>
                  <a:pt x="0" y="2727311"/>
                </a:cubicBezTo>
                <a:cubicBezTo>
                  <a:pt x="-5742" y="2557744"/>
                  <a:pt x="50677" y="2257174"/>
                  <a:pt x="0" y="2130548"/>
                </a:cubicBezTo>
                <a:cubicBezTo>
                  <a:pt x="-50677" y="2003922"/>
                  <a:pt x="23548" y="1841755"/>
                  <a:pt x="0" y="1717002"/>
                </a:cubicBezTo>
                <a:cubicBezTo>
                  <a:pt x="-23548" y="1592249"/>
                  <a:pt x="13688" y="1329884"/>
                  <a:pt x="0" y="1230169"/>
                </a:cubicBezTo>
                <a:cubicBezTo>
                  <a:pt x="-13688" y="1130454"/>
                  <a:pt x="45211" y="964586"/>
                  <a:pt x="0" y="706693"/>
                </a:cubicBezTo>
                <a:cubicBezTo>
                  <a:pt x="-45211" y="448800"/>
                  <a:pt x="81079" y="265079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321106045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E7D485E6-2784-45A0-8364-C706CD68B248}"/>
              </a:ext>
            </a:extLst>
          </p:cNvPr>
          <p:cNvSpPr txBox="1">
            <a:spLocks/>
          </p:cNvSpPr>
          <p:nvPr/>
        </p:nvSpPr>
        <p:spPr>
          <a:xfrm>
            <a:off x="329336" y="953952"/>
            <a:ext cx="4054333" cy="3934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it-IT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Carta delle Foreste </a:t>
            </a: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rappresenta uno </a:t>
            </a:r>
            <a:r>
              <a:rPr lang="it-IT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strumento innovativo, concreto e utile</a:t>
            </a: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rinforzare e rendere esplicito il significato e il ruolo delle foreste di proprietà regionale, in un momento in cui, anche a livello nazionale, se ne è persa identità e valore.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L’applicazione della </a:t>
            </a:r>
            <a:r>
              <a:rPr lang="it-IT" sz="1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Carta delle Foreste </a:t>
            </a: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 avuto importanti riconoscimenti a livello nazionale, sia come buona pratica premiata da numerose attestazioni, sia come esperienza presentata a numerosi convegni.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forza di questa esperienza si basa su un’interpretazione moderna del valore del patrimonio forestale regionale come </a:t>
            </a:r>
            <a:r>
              <a:rPr lang="it-IT" sz="1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bene pubblico a servizio della collettività </a:t>
            </a:r>
            <a:r>
              <a:rPr lang="it-IT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(comunità locali e soggetti economici della filiera). Lo scopo è il raggiungimento di fini di valenza sovra locale che possono essere garantiti da una gestione competente, responsabile e partecipata.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09AE0075-95A2-4CCC-9EBA-CEE7A0B9C71B}"/>
              </a:ext>
            </a:extLst>
          </p:cNvPr>
          <p:cNvSpPr txBox="1">
            <a:spLocks/>
          </p:cNvSpPr>
          <p:nvPr/>
        </p:nvSpPr>
        <p:spPr>
          <a:xfrm>
            <a:off x="177617" y="-22233"/>
            <a:ext cx="8718431" cy="6730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007937"/>
                </a:solidFill>
                <a:latin typeface="+mn-lt"/>
              </a:rPr>
              <a:t>Una gestione sostenibile di un bene comune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DA2BCF6-78D6-4DCA-9EEC-4CE5AB18952E}"/>
              </a:ext>
            </a:extLst>
          </p:cNvPr>
          <p:cNvSpPr txBox="1"/>
          <p:nvPr/>
        </p:nvSpPr>
        <p:spPr>
          <a:xfrm>
            <a:off x="5041095" y="3783476"/>
            <a:ext cx="38549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distanza di 16 anni dalla prima sottoscrizione, raggiunti positivamente i principali obiettivi, il percorso  è stato  rinnovato.</a:t>
            </a:r>
          </a:p>
        </p:txBody>
      </p:sp>
    </p:spTree>
    <p:extLst>
      <p:ext uri="{BB962C8B-B14F-4D97-AF65-F5344CB8AC3E}">
        <p14:creationId xmlns:p14="http://schemas.microsoft.com/office/powerpoint/2010/main" val="3405645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3688495-512D-453B-8D40-B6C661344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59854"/>
            <a:ext cx="4618958" cy="371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500" dirty="0"/>
              <a:t>     </a:t>
            </a:r>
            <a:r>
              <a:rPr lang="it-IT" sz="1400" dirty="0"/>
              <a:t>I Comuni si impegnano in particolare a: </a:t>
            </a:r>
          </a:p>
          <a:p>
            <a:endParaRPr lang="it-IT" sz="1400" dirty="0"/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collaborare con ERSAF e Regione Lombardia perché lo sviluppo e la valorizzazione delle Foreste Regionali sia occasione di crescita per il territorio e le comunità locali; </a:t>
            </a:r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promuovere e attuare nelle comunità locali, in collaborazione con ERSAF, la diffusione e la conoscenza dei princìpi espressi dalla Carta delle Foreste di Lombardia; </a:t>
            </a:r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sviluppare i Contratti di Foresta per lo sviluppo unitario del territorio; </a:t>
            </a:r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partecipare alla valorizzazione dei servizi ecosistemici forniti dalle Foreste; </a:t>
            </a:r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partecipare al Forum delle Foreste di Lombardia; </a:t>
            </a:r>
          </a:p>
          <a:p>
            <a:pPr marL="378000" indent="-162000">
              <a:buFont typeface="Wingdings" panose="05000000000000000000" pitchFamily="2" charset="2"/>
              <a:buChar char="ü"/>
            </a:pPr>
            <a:r>
              <a:rPr lang="it-IT" sz="1400" dirty="0"/>
              <a:t>partecipare al processo “</a:t>
            </a:r>
            <a:r>
              <a:rPr lang="it-IT" sz="1400" i="1" dirty="0" err="1"/>
              <a:t>Tree</a:t>
            </a:r>
            <a:r>
              <a:rPr lang="it-IT" sz="1400" i="1" dirty="0"/>
              <a:t> Cities for the World</a:t>
            </a:r>
            <a:r>
              <a:rPr lang="it-IT" sz="1400" dirty="0"/>
              <a:t>”.</a:t>
            </a:r>
          </a:p>
          <a:p>
            <a:pPr>
              <a:defRPr/>
            </a:pPr>
            <a:endParaRPr lang="it-IT" sz="10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A7093D9E-93CB-414E-B3CB-3D4BD81DA2B3}"/>
              </a:ext>
            </a:extLst>
          </p:cNvPr>
          <p:cNvSpPr txBox="1">
            <a:spLocks/>
          </p:cNvSpPr>
          <p:nvPr/>
        </p:nvSpPr>
        <p:spPr>
          <a:xfrm>
            <a:off x="201096" y="167380"/>
            <a:ext cx="4216765" cy="71011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rgbClr val="007937"/>
                </a:solidFill>
                <a:latin typeface="+mn-lt"/>
              </a:rPr>
              <a:t>Le </a:t>
            </a:r>
            <a:r>
              <a:rPr lang="en-US" sz="2400" b="1" dirty="0" err="1">
                <a:solidFill>
                  <a:srgbClr val="007937"/>
                </a:solidFill>
                <a:latin typeface="+mn-lt"/>
              </a:rPr>
              <a:t>proposte</a:t>
            </a:r>
            <a:r>
              <a:rPr lang="en-US" sz="2400" b="1" dirty="0">
                <a:solidFill>
                  <a:srgbClr val="007937"/>
                </a:solidFill>
                <a:latin typeface="+mn-lt"/>
              </a:rPr>
              <a:t> per </a:t>
            </a:r>
            <a:r>
              <a:rPr lang="en-US" sz="2400" b="1" dirty="0" err="1">
                <a:solidFill>
                  <a:srgbClr val="007937"/>
                </a:solidFill>
                <a:latin typeface="+mn-lt"/>
              </a:rPr>
              <a:t>il</a:t>
            </a:r>
            <a:r>
              <a:rPr lang="en-US" sz="2400" b="1" dirty="0">
                <a:solidFill>
                  <a:srgbClr val="007937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007937"/>
                </a:solidFill>
                <a:latin typeface="+mn-lt"/>
              </a:rPr>
              <a:t>futuro</a:t>
            </a:r>
            <a:endParaRPr lang="en-US" sz="2400" b="1" dirty="0">
              <a:solidFill>
                <a:srgbClr val="007937"/>
              </a:solidFill>
              <a:latin typeface="+mn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C47FEED-9755-4618-B798-588CAB4D5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9" r="-3" b="12638"/>
          <a:stretch/>
        </p:blipFill>
        <p:spPr>
          <a:xfrm>
            <a:off x="4183873" y="-3"/>
            <a:ext cx="4960127" cy="2363963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  <a:solidFill>
            <a:schemeClr val="bg1"/>
          </a:solidFill>
        </p:spPr>
      </p:pic>
      <p:pic>
        <p:nvPicPr>
          <p:cNvPr id="10" name="Immagine 9" descr="DSCF1806">
            <a:extLst>
              <a:ext uri="{FF2B5EF4-FFF2-40B4-BE49-F238E27FC236}">
                <a16:creationId xmlns:a16="http://schemas.microsoft.com/office/drawing/2014/main" id="{3BEEE831-6735-4E12-9591-EDCAD4CF0B7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8" r="2" b="2100"/>
          <a:stretch/>
        </p:blipFill>
        <p:spPr>
          <a:xfrm>
            <a:off x="4183873" y="2852221"/>
            <a:ext cx="4965458" cy="1954868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2974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24CF4D-A25A-47B6-9399-676D8321C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202" y="302016"/>
            <a:ext cx="8186319" cy="417495"/>
          </a:xfrm>
        </p:spPr>
        <p:txBody>
          <a:bodyPr>
            <a:noAutofit/>
          </a:bodyPr>
          <a:lstStyle/>
          <a:p>
            <a:r>
              <a:rPr lang="it-IT" sz="2400" b="1" dirty="0">
                <a:solidFill>
                  <a:srgbClr val="007937"/>
                </a:solidFill>
                <a:latin typeface="+mn-lt"/>
              </a:rPr>
              <a:t>La gestione forestale può sostenere il rilancio dell’economia</a:t>
            </a:r>
          </a:p>
        </p:txBody>
      </p:sp>
      <p:pic>
        <p:nvPicPr>
          <p:cNvPr id="4" name="Immagine 3" descr="5">
            <a:extLst>
              <a:ext uri="{FF2B5EF4-FFF2-40B4-BE49-F238E27FC236}">
                <a16:creationId xmlns:a16="http://schemas.microsoft.com/office/drawing/2014/main" id="{35CBD51A-4662-46B2-9A2F-F2454625A6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02" y="2571750"/>
            <a:ext cx="2884115" cy="2140063"/>
          </a:xfrm>
          <a:prstGeom prst="rect">
            <a:avLst/>
          </a:prstGeom>
        </p:spPr>
      </p:pic>
      <p:pic>
        <p:nvPicPr>
          <p:cNvPr id="5" name="Immagine 4" descr="IMG_3971">
            <a:extLst>
              <a:ext uri="{FF2B5EF4-FFF2-40B4-BE49-F238E27FC236}">
                <a16:creationId xmlns:a16="http://schemas.microsoft.com/office/drawing/2014/main" id="{081DF760-07FC-41AF-8A51-91C7DB5662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942" y="2571750"/>
            <a:ext cx="2729772" cy="214006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3348BF0-F2CB-49D9-94A2-3C02FB29B609}"/>
              </a:ext>
            </a:extLst>
          </p:cNvPr>
          <p:cNvSpPr txBox="1"/>
          <p:nvPr/>
        </p:nvSpPr>
        <p:spPr>
          <a:xfrm>
            <a:off x="273527" y="677166"/>
            <a:ext cx="8350779" cy="1900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Lombardia è caratterizzata da un ampio e diffuso tessuto di attività produttive afferenti a molti settori manifatturieri che convivono con attività agro-alimentari, turistiche e legate all’ambiente naturale. </a:t>
            </a:r>
          </a:p>
          <a:p>
            <a:pPr marL="285750" indent="-285750" algn="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Diventa</a:t>
            </a: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essenziale lo sviluppo di iniziative capaci di incidere sull’economia delle aree rurali senza comprometterne i fragili equilibri ambientali.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L’applicazione concreta di questa strategia a livello territoriale rappresenta uno degli strumenti per impostare un nuovo modello di sviluppo in grado di affrontare tutti gli aspetti sociali, ambientali ed occupazionali imposti dall’emergenza sanitaria del Covid19.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3575594-1B19-4F67-A9A9-7FDC42479547}"/>
              </a:ext>
            </a:extLst>
          </p:cNvPr>
          <p:cNvSpPr txBox="1"/>
          <p:nvPr/>
        </p:nvSpPr>
        <p:spPr>
          <a:xfrm>
            <a:off x="3381336" y="2532092"/>
            <a:ext cx="2433586" cy="2257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questi motivi l’attuazione di un </a:t>
            </a:r>
            <a:r>
              <a:rPr lang="it-IT" sz="1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Programma di interventi forestali a livello regionale</a:t>
            </a: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che abbia nello sviluppo dell’occupazione e nella fornitura di servizi di manutenzione territoriale i suoi obiettivi principali assume una valenza politica di carattere strategico che si inserisce perfettamente nelle politiche di settore delineate a livello europeo e nazionale.</a:t>
            </a:r>
          </a:p>
        </p:txBody>
      </p:sp>
    </p:spTree>
    <p:extLst>
      <p:ext uri="{BB962C8B-B14F-4D97-AF65-F5344CB8AC3E}">
        <p14:creationId xmlns:p14="http://schemas.microsoft.com/office/powerpoint/2010/main" val="1995067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5C0250FD-A7B6-4462-93B1-B514A67557ED}"/>
              </a:ext>
            </a:extLst>
          </p:cNvPr>
          <p:cNvSpPr txBox="1"/>
          <p:nvPr/>
        </p:nvSpPr>
        <p:spPr>
          <a:xfrm>
            <a:off x="381548" y="355672"/>
            <a:ext cx="5157480" cy="86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00793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Finanziamenti al settore forestale nel 2020: 35,7 M€</a:t>
            </a:r>
            <a:endParaRPr lang="it-IT" sz="2400" b="1" dirty="0">
              <a:solidFill>
                <a:srgbClr val="007937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FB2D36F-2DE6-4346-8A86-1E6CB2F5C0CF}"/>
              </a:ext>
            </a:extLst>
          </p:cNvPr>
          <p:cNvSpPr txBox="1"/>
          <p:nvPr/>
        </p:nvSpPr>
        <p:spPr>
          <a:xfrm>
            <a:off x="294385" y="1915341"/>
            <a:ext cx="52972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PSR (2014-2020) (contributo) 	              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 17.877.108,44  €</a:t>
            </a:r>
          </a:p>
          <a:p>
            <a:pPr algn="l"/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Fondo aree verdi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 		                     133.208,82  € </a:t>
            </a:r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Accantonamenti dai PAF 	                    </a:t>
            </a:r>
            <a:r>
              <a:rPr lang="it-IT" sz="1600" dirty="0">
                <a:solidFill>
                  <a:srgbClr val="000000"/>
                </a:solidFill>
                <a:latin typeface="Cambria" panose="02040503050406030204" pitchFamily="18" charset="0"/>
              </a:rPr>
              <a:t> 383.674,64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  € </a:t>
            </a:r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 Introiti sanzioni </a:t>
            </a:r>
            <a:r>
              <a:rPr lang="it-IT" sz="1600" dirty="0">
                <a:solidFill>
                  <a:srgbClr val="000000"/>
                </a:solidFill>
                <a:latin typeface="Cambria" panose="02040503050406030204" pitchFamily="18" charset="0"/>
              </a:rPr>
              <a:t>  	                                     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578.082,72  €  </a:t>
            </a:r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Misure Forestali                            	                  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6.700.000,00  € </a:t>
            </a:r>
            <a:endParaRPr lang="it-IT" sz="1600" i="1" dirty="0">
              <a:solidFill>
                <a:srgbClr val="000000"/>
              </a:solidFill>
              <a:latin typeface="Cambria-Italic"/>
            </a:endParaRPr>
          </a:p>
          <a:p>
            <a:pPr algn="l"/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Misure forestali - pianura e collina      	</a:t>
            </a:r>
            <a:r>
              <a:rPr lang="it-IT" sz="16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 8.973.223,43  €</a:t>
            </a:r>
          </a:p>
          <a:p>
            <a:pPr algn="l"/>
            <a:r>
              <a:rPr lang="it-IT" sz="1600" b="0" i="1" u="none" strike="noStrike" baseline="0" dirty="0">
                <a:solidFill>
                  <a:srgbClr val="000000"/>
                </a:solidFill>
                <a:latin typeface="Cambria-Italic"/>
              </a:rPr>
              <a:t>Servizi ambientali                                    	</a:t>
            </a:r>
            <a:r>
              <a:rPr lang="it-IT" sz="16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  <a:r>
              <a:rPr lang="it-IT" sz="16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 1.090.863,21  €</a:t>
            </a:r>
            <a:endParaRPr lang="it-IT" sz="16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3AC25C3-A2CD-4D48-B3A0-BFE381BAE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370" y="443190"/>
            <a:ext cx="3282630" cy="205003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19363A9-4BFE-41E5-BB25-2114982AF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369" y="2571750"/>
            <a:ext cx="3282631" cy="212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16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C38531C-B601-46CD-983D-D362B01E57EE}"/>
              </a:ext>
            </a:extLst>
          </p:cNvPr>
          <p:cNvSpPr txBox="1"/>
          <p:nvPr/>
        </p:nvSpPr>
        <p:spPr>
          <a:xfrm>
            <a:off x="217088" y="689211"/>
            <a:ext cx="4953548" cy="3560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it-IT" sz="1200" cap="all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CONNESSIONI ECOLOGICHE, RINATURALIZZAZIONE E AZIONI DI TUTELA DELLA BIODIVERSITÀ - </a:t>
            </a:r>
            <a:r>
              <a:rPr lang="de-DE" sz="1200" cap="all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REALIZZAZIONE DIRETTA DA PARTE DI ERSAF DI INTERVENTI IN AREE DEL DEMANIO REGIONALE E DI PROPRIETA’ E NEI SITI N2000 GESTITI DALL‘ENTE. </a:t>
            </a:r>
            <a:endParaRPr lang="it-IT" sz="1200" cap="all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3,5 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RILANCIO POST-COVID DEI BENI AGROSILVOPASTORALI DEL DEMANIO REGIONALE (manutenzioni straordinarie e ristrutturazioni fabbricati, infrastrutture di servizio, gestione forestale, incremento produzione vivaistica)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Bando per manutenzione sentieri, VASP e piste ciclopedonali in montagna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</a:t>
            </a:r>
            <a:r>
              <a:rPr lang="it-IT" sz="1200" cap="al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nterventi di </a:t>
            </a:r>
            <a:r>
              <a:rPr lang="it-IT" sz="1200" cap="al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deimpermeabilizzazione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</a:t>
            </a:r>
            <a:r>
              <a:rPr lang="it-IT" sz="1200" cap="al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rinverdimento aree pubbliche </a:t>
            </a:r>
            <a:r>
              <a:rPr lang="it-IT" sz="1200" cap="al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anose="05050102010706020507" pitchFamily="18" charset="2"/>
              </a:rPr>
              <a:t>idonei a perseguire gli obiettivi di</a:t>
            </a:r>
            <a:r>
              <a:rPr lang="it-IT" sz="1200" cap="al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-Roman"/>
              </a:rPr>
              <a:t> adattamento e mitigazione dei cambiamenti climatici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1,5 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interventi di sistemazione idraulico-forestale nel demanio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2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13,5 M€</a:t>
            </a:r>
            <a:r>
              <a:rPr lang="it-IT" sz="1200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alle CCMM per sistemazioni idraulico-forestale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C0250FD-A7B6-4462-93B1-B514A67557ED}"/>
              </a:ext>
            </a:extLst>
          </p:cNvPr>
          <p:cNvSpPr txBox="1"/>
          <p:nvPr/>
        </p:nvSpPr>
        <p:spPr>
          <a:xfrm>
            <a:off x="276295" y="145162"/>
            <a:ext cx="489434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azioni concrete per il 2022</a:t>
            </a:r>
          </a:p>
        </p:txBody>
      </p:sp>
      <p:pic>
        <p:nvPicPr>
          <p:cNvPr id="10" name="Immagine 9" descr="Immagine che contiene erba, esterni, rotaie, treno&#10;&#10;Descrizione generata automaticamente">
            <a:extLst>
              <a:ext uri="{FF2B5EF4-FFF2-40B4-BE49-F238E27FC236}">
                <a16:creationId xmlns:a16="http://schemas.microsoft.com/office/drawing/2014/main" id="{5D01CC82-172E-4C58-AB60-D65E78953F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37" r="-2" b="-2"/>
          <a:stretch/>
        </p:blipFill>
        <p:spPr>
          <a:xfrm>
            <a:off x="5214743" y="2424885"/>
            <a:ext cx="3929257" cy="2412000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pic>
        <p:nvPicPr>
          <p:cNvPr id="11" name="Immagine 10" descr="Immagine che contiene albero, esterni, pianta, foresta&#10;&#10;Descrizione generata automaticamente">
            <a:extLst>
              <a:ext uri="{FF2B5EF4-FFF2-40B4-BE49-F238E27FC236}">
                <a16:creationId xmlns:a16="http://schemas.microsoft.com/office/drawing/2014/main" id="{F3CCE638-A7C7-42D2-B31B-1348E7A31FD8}"/>
              </a:ext>
            </a:extLst>
          </p:cNvPr>
          <p:cNvPicPr/>
          <p:nvPr/>
        </p:nvPicPr>
        <p:blipFill rotWithShape="1">
          <a:blip r:embed="rId3" cstate="print"/>
          <a:srcRect t="12929" r="-2" b="-2"/>
          <a:stretch/>
        </p:blipFill>
        <p:spPr bwMode="auto">
          <a:xfrm>
            <a:off x="5214742" y="0"/>
            <a:ext cx="3929258" cy="2412000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042028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8">
            <a:extLst>
              <a:ext uri="{FF2B5EF4-FFF2-40B4-BE49-F238E27FC236}">
                <a16:creationId xmlns:a16="http://schemas.microsoft.com/office/drawing/2014/main" id="{3CA653C2-2766-489D-A823-1EE6E3C638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951" y="2583614"/>
            <a:ext cx="3283961" cy="2181614"/>
          </a:xfrm>
          <a:prstGeom prst="rect">
            <a:avLst/>
          </a:prstGeom>
        </p:spPr>
      </p:pic>
      <p:pic>
        <p:nvPicPr>
          <p:cNvPr id="5" name="Immagine 11" descr="_DSC0098.JPG">
            <a:extLst>
              <a:ext uri="{FF2B5EF4-FFF2-40B4-BE49-F238E27FC236}">
                <a16:creationId xmlns:a16="http://schemas.microsoft.com/office/drawing/2014/main" id="{EA48A0C2-377D-4314-895B-4FF64CA60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951" y="302597"/>
            <a:ext cx="3283961" cy="2181614"/>
          </a:xfrm>
          <a:prstGeom prst="rect">
            <a:avLst/>
          </a:prstGeom>
          <a:noFill/>
          <a:ln cap="flat">
            <a:noFill/>
          </a:ln>
          <a:effectLst>
            <a:outerShdw dir="16200000" algn="tl">
              <a:srgbClr val="000000">
                <a:alpha val="70000"/>
              </a:srgbClr>
            </a:outerShdw>
          </a:effec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C38531C-B601-46CD-983D-D362B01E57EE}"/>
              </a:ext>
            </a:extLst>
          </p:cNvPr>
          <p:cNvSpPr txBox="1"/>
          <p:nvPr/>
        </p:nvSpPr>
        <p:spPr>
          <a:xfrm>
            <a:off x="282872" y="314226"/>
            <a:ext cx="4953548" cy="3878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lavoro forestale necessita di obiettivi progettuali, organizzazione d’impresa e aree di intervento.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Gli obiettivi progettuali possono essere così identificati: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manutenzione delle superfici forestali, in particolare quelle oggetto di avversità climatiche (</a:t>
            </a:r>
            <a:r>
              <a:rPr lang="it-IT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ripristino aree Tempesta Vaia in primis), </a:t>
            </a: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 degrado da incendi o attacchi parassitari;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difesa del suolo e sistemazione idraulico-forestale;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manutenzione della sentieristica montana;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manutenzione di aree turistico/ricreative;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imboschimento in aree di pianura e di manutenzione degli impianti;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manutenzione dei corsi d’acqua;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Interventi di manutenzione delle reti ecologiche estensive;</a:t>
            </a:r>
          </a:p>
          <a:p>
            <a:pPr marL="285750" lvl="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it-IT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Supporto ad attività di monitoraggio, rilevamento, ecc.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B1993A2-C1CC-40AC-818B-D4DBC6DE9359}"/>
              </a:ext>
            </a:extLst>
          </p:cNvPr>
          <p:cNvSpPr txBox="1"/>
          <p:nvPr/>
        </p:nvSpPr>
        <p:spPr>
          <a:xfrm>
            <a:off x="282873" y="4407539"/>
            <a:ext cx="4953548" cy="2769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</a:rPr>
              <a:t>1 posto di lavoro: 30.000 €, </a:t>
            </a:r>
            <a:r>
              <a:rPr lang="it-IT" sz="1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15.000.000 €/anno, </a:t>
            </a:r>
            <a:r>
              <a:rPr lang="it-IT" sz="1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500 occupati in più </a:t>
            </a:r>
            <a:endParaRPr lang="it-IT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11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C38531C-B601-46CD-983D-D362B01E57EE}"/>
              </a:ext>
            </a:extLst>
          </p:cNvPr>
          <p:cNvSpPr txBox="1"/>
          <p:nvPr/>
        </p:nvSpPr>
        <p:spPr>
          <a:xfrm>
            <a:off x="246692" y="1333274"/>
            <a:ext cx="4542396" cy="2940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produttive e quindi generatrici di reddito e lavoro</a:t>
            </a:r>
          </a:p>
          <a:p>
            <a:pPr marL="457200" lvl="0" indent="-457200">
              <a:lnSpc>
                <a:spcPct val="115000"/>
              </a:lnSpc>
              <a:buFont typeface="+mj-lt"/>
              <a:buAutoNum type="arabicPeriod"/>
            </a:pP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ambientali in quanto risorsa da tutelare anche per la biodiversità</a:t>
            </a:r>
          </a:p>
          <a:p>
            <a:pPr lvl="0">
              <a:lnSpc>
                <a:spcPct val="115000"/>
              </a:lnSpc>
            </a:pP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lvl="0" indent="-450850">
              <a:lnSpc>
                <a:spcPct val="115000"/>
              </a:lnSpc>
              <a:spcAft>
                <a:spcPts val="1000"/>
              </a:spcAft>
            </a:pP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    sicurezza in termini di salvaguardia           idrogeologica e resilienza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§"/>
            </a:pPr>
            <a:endParaRPr lang="it-IT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6095439-61B3-4237-9E2F-76E6C796788C}"/>
              </a:ext>
            </a:extLst>
          </p:cNvPr>
          <p:cNvSpPr txBox="1"/>
          <p:nvPr/>
        </p:nvSpPr>
        <p:spPr>
          <a:xfrm>
            <a:off x="276295" y="145162"/>
            <a:ext cx="4460165" cy="86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finalità della gestione forestale in Lombardia: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4D8F669-EB81-4B1A-8202-7EE8EED48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571" y="0"/>
            <a:ext cx="4234429" cy="257175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B58F5A00-D63C-4F7C-B159-16F2F965D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571" y="2571750"/>
            <a:ext cx="4234429" cy="228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21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6095439-61B3-4237-9E2F-76E6C796788C}"/>
              </a:ext>
            </a:extLst>
          </p:cNvPr>
          <p:cNvSpPr txBox="1"/>
          <p:nvPr/>
        </p:nvSpPr>
        <p:spPr>
          <a:xfrm>
            <a:off x="276295" y="145162"/>
            <a:ext cx="4894342" cy="86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azioni per raggiungere gli obiettivi: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B1849AA-7088-49CC-B1CC-A5E53FBFF5CE}"/>
              </a:ext>
            </a:extLst>
          </p:cNvPr>
          <p:cNvSpPr txBox="1"/>
          <p:nvPr/>
        </p:nvSpPr>
        <p:spPr>
          <a:xfrm>
            <a:off x="328918" y="4081541"/>
            <a:ext cx="5019335" cy="4616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Comunicare </a:t>
            </a:r>
            <a:r>
              <a:rPr lang="it-IT" sz="1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modo efficace il valore delle foreste nella società e dell’uso del legno</a:t>
            </a:r>
            <a:r>
              <a:rPr lang="it-IT" sz="1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it-IT" sz="1200" b="1" dirty="0">
              <a:solidFill>
                <a:schemeClr val="bg1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A3CE488-C891-4933-A9F1-B7F071199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628" y="197353"/>
            <a:ext cx="3242372" cy="4525952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9FAD02F-AE19-4225-B019-B05FC2B7B3E0}"/>
              </a:ext>
            </a:extLst>
          </p:cNvPr>
          <p:cNvSpPr txBox="1"/>
          <p:nvPr/>
        </p:nvSpPr>
        <p:spPr>
          <a:xfrm>
            <a:off x="276295" y="1280207"/>
            <a:ext cx="5071958" cy="2762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Valorizzazione della filiera regionale del legno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ea typeface="Calibri" panose="020F0502020204030204" pitchFamily="34" charset="0"/>
                <a:cs typeface="Verdana" panose="020B0604030504040204" pitchFamily="34" charset="0"/>
              </a:rPr>
              <a:t>Gestione dei boschi privati abbandonati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Certificazione delle proprietà pubbliche e strategie di governo dei nuovi boschi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Evoluzione della Governance della filiera bosco/legno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Verdana" panose="020B0604030504040204" pitchFamily="34" charset="0"/>
              </a:rPr>
              <a:t>Difesa dei boschi dagli incendi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Verdana" panose="020B0604030504040204" pitchFamily="34" charset="0"/>
              </a:rPr>
              <a:t>Progetti di ricostituzione e difesa dei boschi da eventi calamitosi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Nuove Foreste Urbane e di pianura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Sviluppo della produzione vivaistica</a:t>
            </a:r>
            <a:endParaRPr lang="it-IT" sz="16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7174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rosalia">
            <a:extLst>
              <a:ext uri="{FF2B5EF4-FFF2-40B4-BE49-F238E27FC236}">
                <a16:creationId xmlns:a16="http://schemas.microsoft.com/office/drawing/2014/main" id="{5E72B443-A7DB-459E-BABE-AF5D1B2C3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7298" r="28931" b="-2"/>
          <a:stretch/>
        </p:blipFill>
        <p:spPr bwMode="auto">
          <a:xfrm>
            <a:off x="0" y="0"/>
            <a:ext cx="2389187" cy="3452499"/>
          </a:xfrm>
          <a:prstGeom prst="rect">
            <a:avLst/>
          </a:prstGeom>
          <a:noFill/>
        </p:spPr>
      </p:pic>
      <p:pic>
        <p:nvPicPr>
          <p:cNvPr id="3" name="Immagine 2" descr="Immagine che contiene erba, esterni, campo, gruppo&#10;&#10;Descrizione generata automaticamente">
            <a:extLst>
              <a:ext uri="{FF2B5EF4-FFF2-40B4-BE49-F238E27FC236}">
                <a16:creationId xmlns:a16="http://schemas.microsoft.com/office/drawing/2014/main" id="{0FB4CDFE-DCF1-4E6F-AF1F-A4A4C7CF5F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2" r="2687" b="-2"/>
          <a:stretch/>
        </p:blipFill>
        <p:spPr>
          <a:xfrm>
            <a:off x="2389187" y="0"/>
            <a:ext cx="4456094" cy="2744456"/>
          </a:xfrm>
          <a:prstGeom prst="rect">
            <a:avLst/>
          </a:prstGeom>
        </p:spPr>
      </p:pic>
      <p:pic>
        <p:nvPicPr>
          <p:cNvPr id="6" name="Picture 3" descr="C:\Documents and Settings\Amministratore\Documenti\ANTONIO\Foto\ValMasino2008\19102008064.jpg">
            <a:extLst>
              <a:ext uri="{FF2B5EF4-FFF2-40B4-BE49-F238E27FC236}">
                <a16:creationId xmlns:a16="http://schemas.microsoft.com/office/drawing/2014/main" id="{DE61E4E4-3969-4EB2-B341-B64C89E814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-2" b="5655"/>
          <a:stretch/>
        </p:blipFill>
        <p:spPr bwMode="auto">
          <a:xfrm>
            <a:off x="5341819" y="2618987"/>
            <a:ext cx="3802181" cy="223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70EB176-D1BD-40C9-BFC6-1A66A34B13F8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44456"/>
            <a:ext cx="2977120" cy="211152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1152FE0-0FF4-43FA-92BA-D2E39ABD03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2550" y="3136992"/>
            <a:ext cx="2348968" cy="171898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20F2E0C-5481-4036-BA1A-A10257FDAB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8507" y="0"/>
            <a:ext cx="2355494" cy="261898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978E3D7-7DA5-486A-82FD-6A71C8EF01CA}"/>
              </a:ext>
            </a:extLst>
          </p:cNvPr>
          <p:cNvSpPr txBox="1"/>
          <p:nvPr/>
        </p:nvSpPr>
        <p:spPr>
          <a:xfrm>
            <a:off x="2749892" y="2490661"/>
            <a:ext cx="4949370" cy="646331"/>
          </a:xfrm>
          <a:prstGeom prst="rect">
            <a:avLst/>
          </a:prstGeom>
          <a:solidFill>
            <a:srgbClr val="007937"/>
          </a:solidFill>
          <a:ln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3600" dirty="0">
                <a:solidFill>
                  <a:schemeClr val="bg1"/>
                </a:solidFill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2743249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379F366-6B4D-41FB-9D1D-39A2A6A54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471" y="777933"/>
            <a:ext cx="2020074" cy="2341816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83453143-1AA6-4747-93ED-685819586784}"/>
              </a:ext>
            </a:extLst>
          </p:cNvPr>
          <p:cNvSpPr txBox="1"/>
          <p:nvPr/>
        </p:nvSpPr>
        <p:spPr>
          <a:xfrm>
            <a:off x="3608244" y="1266651"/>
            <a:ext cx="2276133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it-IT" sz="1050" b="0" i="0" u="none" strike="noStrike" baseline="0" dirty="0">
              <a:solidFill>
                <a:srgbClr val="000000"/>
              </a:solidFill>
              <a:latin typeface="Titillium Web"/>
            </a:endParaRPr>
          </a:p>
          <a:p>
            <a:pPr marR="1000" algn="ctr"/>
            <a:r>
              <a:rPr lang="it-IT" sz="1000" b="0" i="0" u="none" strike="noStrike" baseline="0" dirty="0">
                <a:solidFill>
                  <a:schemeClr val="bg1"/>
                </a:solidFill>
                <a:latin typeface="Titillium Web"/>
              </a:rPr>
              <a:t> </a:t>
            </a:r>
            <a:r>
              <a:rPr lang="it-IT" sz="1000" b="1" i="0" u="none" strike="noStrike" baseline="0" dirty="0">
                <a:solidFill>
                  <a:schemeClr val="bg1"/>
                </a:solidFill>
                <a:latin typeface="Titillium Web"/>
              </a:rPr>
              <a:t>La Gestione Forestale Sostenibile</a:t>
            </a:r>
            <a:endParaRPr lang="it-IT" sz="1000" b="0" i="0" u="none" strike="noStrike" baseline="0" dirty="0">
              <a:solidFill>
                <a:schemeClr val="bg1"/>
              </a:solidFill>
              <a:latin typeface="Titillium Web"/>
            </a:endParaRPr>
          </a:p>
          <a:p>
            <a:pPr marR="1000" algn="ctr"/>
            <a:r>
              <a:rPr lang="it-IT" sz="1000" b="1" i="0" u="none" strike="noStrike" baseline="0" dirty="0">
                <a:solidFill>
                  <a:schemeClr val="bg1"/>
                </a:solidFill>
                <a:latin typeface="Titillium Web"/>
              </a:rPr>
              <a:t>per affrontare le sfide della società</a:t>
            </a:r>
            <a:endParaRPr lang="it-IT" sz="1000" b="0" i="0" u="none" strike="noStrike" baseline="0" dirty="0">
              <a:solidFill>
                <a:schemeClr val="bg1"/>
              </a:solidFill>
              <a:latin typeface="Titillium Web"/>
            </a:endParaRPr>
          </a:p>
          <a:p>
            <a:pPr marR="1000" algn="ctr"/>
            <a:r>
              <a:rPr lang="it-IT" sz="1000" b="1" i="0" u="none" strike="noStrike" baseline="0" dirty="0">
                <a:solidFill>
                  <a:schemeClr val="bg1"/>
                </a:solidFill>
                <a:latin typeface="Titillium Web SemiBold"/>
              </a:rPr>
              <a:t>Bruxelles, 25-26 Aprile 2019</a:t>
            </a:r>
            <a:endParaRPr lang="it-IT" sz="1000" dirty="0">
              <a:solidFill>
                <a:schemeClr val="bg1"/>
              </a:solidFill>
            </a:endParaRPr>
          </a:p>
        </p:txBody>
      </p:sp>
      <p:sp>
        <p:nvSpPr>
          <p:cNvPr id="4" name="AutoShape 2" descr="Emblema &amp; rappresentazione grafica dell'UE - Politica regionale -  Commissione europea">
            <a:extLst>
              <a:ext uri="{FF2B5EF4-FFF2-40B4-BE49-F238E27FC236}">
                <a16:creationId xmlns:a16="http://schemas.microsoft.com/office/drawing/2014/main" id="{4368D406-72F1-4BE2-BDE5-730895F674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7C176578-3898-4A6F-986C-666E34A5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426117" y="1979118"/>
            <a:ext cx="708781" cy="473702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E52E78A-80FD-4D13-8D0E-A109E1115B94}"/>
              </a:ext>
            </a:extLst>
          </p:cNvPr>
          <p:cNvSpPr txBox="1"/>
          <p:nvPr/>
        </p:nvSpPr>
        <p:spPr>
          <a:xfrm>
            <a:off x="292474" y="208086"/>
            <a:ext cx="8559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0" u="none" strike="noStrike" baseline="0" dirty="0">
                <a:solidFill>
                  <a:srgbClr val="007937"/>
                </a:solidFill>
              </a:rPr>
              <a:t>LE PRINCIPALI SFIDE PER LE FORESTE EUROPEE</a:t>
            </a:r>
            <a:endParaRPr lang="it-IT" sz="2400" b="0" i="0" u="none" strike="noStrike" baseline="0" dirty="0">
              <a:solidFill>
                <a:srgbClr val="007937"/>
              </a:solidFill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48A7AFE-6BB3-4E1A-8690-7CA1E6DB2A43}"/>
              </a:ext>
            </a:extLst>
          </p:cNvPr>
          <p:cNvSpPr txBox="1"/>
          <p:nvPr/>
        </p:nvSpPr>
        <p:spPr>
          <a:xfrm>
            <a:off x="50694" y="751619"/>
            <a:ext cx="3532113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Garantire</a:t>
            </a:r>
            <a:r>
              <a:rPr lang="it-IT" sz="1400" i="0" u="none" strike="noStrike" baseline="0" dirty="0"/>
              <a:t> il contributo delle foreste al quadro climatico ed energetico dell’UE </a:t>
            </a:r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endParaRPr lang="it-IT" sz="1400" i="0" u="none" strike="noStrike" baseline="0" dirty="0"/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Affrontare</a:t>
            </a:r>
            <a:r>
              <a:rPr lang="it-IT" sz="1400" i="0" u="none" strike="noStrike" baseline="0" dirty="0"/>
              <a:t> i cambiamenti climatici </a:t>
            </a:r>
          </a:p>
          <a:p>
            <a:pPr marR="1600" lvl="1"/>
            <a:endParaRPr lang="it-IT" sz="1400" i="0" u="none" strike="noStrike" baseline="0" dirty="0"/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Contribuire</a:t>
            </a:r>
            <a:r>
              <a:rPr lang="it-IT" sz="1400" i="0" u="none" strike="noStrike" baseline="0" dirty="0"/>
              <a:t> alla crescita e all’occupazione nelle aree rurali </a:t>
            </a:r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endParaRPr lang="it-IT" sz="1400" i="0" u="none" strike="noStrike" baseline="0" dirty="0"/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Sostenere</a:t>
            </a:r>
            <a:r>
              <a:rPr lang="it-IT" sz="1400" i="0" u="none" strike="noStrike" baseline="0" dirty="0"/>
              <a:t> la competitività del settore forestale </a:t>
            </a:r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endParaRPr lang="it-IT" sz="1400" i="0" u="none" strike="noStrike" baseline="0" dirty="0"/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Sostenere</a:t>
            </a:r>
            <a:r>
              <a:rPr lang="it-IT" sz="1400" i="0" u="none" strike="noStrike" baseline="0" dirty="0"/>
              <a:t> lo sviluppo della bioeconomia</a:t>
            </a:r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endParaRPr lang="it-IT" sz="1400" i="0" u="none" strike="noStrike" baseline="0" dirty="0"/>
          </a:p>
          <a:p>
            <a:pPr marL="628650" marR="1600" lvl="1" indent="-285750">
              <a:buFont typeface="Arial" panose="020B0604020202020204" pitchFamily="34" charset="0"/>
              <a:buChar char="•"/>
            </a:pPr>
            <a:r>
              <a:rPr lang="it-IT" sz="1400" b="1" i="0" u="sng" strike="noStrike" baseline="0" dirty="0"/>
              <a:t>Garantire</a:t>
            </a:r>
            <a:r>
              <a:rPr lang="it-IT" sz="1400" i="0" u="none" strike="noStrike" baseline="0" dirty="0"/>
              <a:t> un potenziamento della fornitura di servizi ecosistemici </a:t>
            </a:r>
            <a:endParaRPr lang="it-IT" sz="14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14247E-FF07-4DA1-8FFE-25EE0985B56B}"/>
              </a:ext>
            </a:extLst>
          </p:cNvPr>
          <p:cNvSpPr txBox="1"/>
          <p:nvPr/>
        </p:nvSpPr>
        <p:spPr>
          <a:xfrm>
            <a:off x="5978209" y="1051701"/>
            <a:ext cx="3030920" cy="324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937"/>
              </a:buClr>
              <a:buFont typeface="+mj-lt"/>
              <a:buAutoNum type="arabicPeriod"/>
            </a:pP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it-IT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patrimonio forestale come </a:t>
            </a:r>
            <a:r>
              <a:rPr lang="it-IT" sz="16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risorsa e bene comune primario </a:t>
            </a:r>
            <a:r>
              <a:rPr lang="it-IT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Paese e della società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937"/>
              </a:buClr>
              <a:buFont typeface="+mj-lt"/>
              <a:buAutoNum type="arabicPeriod"/>
            </a:pP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</a:t>
            </a:r>
            <a:r>
              <a:rPr lang="it-IT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promozione  della </a:t>
            </a:r>
            <a:r>
              <a:rPr lang="it-IT" sz="16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Gestione Forestale Sostenibile o gestione attiva</a:t>
            </a:r>
            <a:r>
              <a:rPr lang="it-IT" sz="1600" dirty="0">
                <a:solidFill>
                  <a:srgbClr val="00793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1600" dirty="0">
              <a:solidFill>
                <a:srgbClr val="007937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937"/>
              </a:buClr>
              <a:buFont typeface="+mj-lt"/>
              <a:buAutoNum type="arabicPeriod"/>
            </a:pPr>
            <a:r>
              <a:rPr lang="it-IT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contributo attivo del settore forestale e delle sue filiere nel perseguimento degli </a:t>
            </a:r>
            <a:r>
              <a:rPr lang="it-IT" sz="1600" b="1" dirty="0">
                <a:solidFill>
                  <a:srgbClr val="00793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impegni internazionali</a:t>
            </a:r>
            <a:r>
              <a:rPr lang="it-IT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sottoscritti dal Governo italiano.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F9F5082-F927-4FF7-A2E2-7ACA1AE1C5D6}"/>
              </a:ext>
            </a:extLst>
          </p:cNvPr>
          <p:cNvSpPr txBox="1"/>
          <p:nvPr/>
        </p:nvSpPr>
        <p:spPr>
          <a:xfrm>
            <a:off x="6293973" y="669751"/>
            <a:ext cx="3030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Strategia Forestale Nazionale</a:t>
            </a:r>
          </a:p>
        </p:txBody>
      </p:sp>
      <p:pic>
        <p:nvPicPr>
          <p:cNvPr id="12" name="Picture 1033" descr="Centro Visite LOM1">
            <a:extLst>
              <a:ext uri="{FF2B5EF4-FFF2-40B4-BE49-F238E27FC236}">
                <a16:creationId xmlns:a16="http://schemas.microsoft.com/office/drawing/2014/main" id="{CA989060-F30C-417F-B173-A305CB0C8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1569" y="3067985"/>
            <a:ext cx="2018976" cy="1522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8585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E5826D87-28D1-48F9-A7DF-4FCEE7D11F6D}"/>
              </a:ext>
            </a:extLst>
          </p:cNvPr>
          <p:cNvSpPr txBox="1"/>
          <p:nvPr/>
        </p:nvSpPr>
        <p:spPr>
          <a:xfrm>
            <a:off x="3808903" y="677767"/>
            <a:ext cx="4952195" cy="3910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algn="just">
              <a:lnSpc>
                <a:spcPct val="115000"/>
              </a:lnSpc>
              <a:spcAft>
                <a:spcPts val="600"/>
              </a:spcAft>
            </a:pP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Le foreste sono molto estese</a:t>
            </a:r>
            <a:r>
              <a:rPr lang="it-IT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 in montagna ma a questo non corrisponde un’adeguata rilevanza sul piano del </a:t>
            </a:r>
            <a:r>
              <a:rPr lang="it-IT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valore riconosciuto ai servizi offerti </a:t>
            </a:r>
            <a:r>
              <a:rPr lang="it-IT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(funzioni fondamentali dal punto di vista idrogeologico, paesaggistico e dell’offerta turistica, naturalistico e ambientale) e sul piano delle utilizzazioni legnose.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15000"/>
              </a:lnSpc>
              <a:spcAft>
                <a:spcPts val="600"/>
              </a:spcAft>
            </a:pPr>
            <a:endParaRPr lang="it-IT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228600" algn="just">
              <a:lnSpc>
                <a:spcPct val="115000"/>
              </a:lnSpc>
              <a:spcAft>
                <a:spcPts val="6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Nonostante in Lombardia siano presenti distretti industriali del legno piuttosto forti ed un’industria di trasformazione di grande qualità e tradizione, il </a:t>
            </a:r>
            <a:r>
              <a:rPr lang="it-IT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mercato dei prodotti legnosi </a:t>
            </a:r>
            <a:r>
              <a:rPr lang="it-IT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ha prevalentemente un profilo di modesto valore: i prodotti principali sono legna da ardere e materiale per l’edilizia.</a:t>
            </a:r>
            <a:endParaRPr lang="it-IT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CB7173F-943E-41B0-9DB8-96BCB16581DE}"/>
              </a:ext>
            </a:extLst>
          </p:cNvPr>
          <p:cNvSpPr txBox="1"/>
          <p:nvPr/>
        </p:nvSpPr>
        <p:spPr>
          <a:xfrm>
            <a:off x="285909" y="155927"/>
            <a:ext cx="8475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007937"/>
                </a:solidFill>
              </a:rPr>
              <a:t>In Lombardia:  verso il Piano Forestale  Regionale</a:t>
            </a:r>
          </a:p>
        </p:txBody>
      </p:sp>
      <p:graphicFrame>
        <p:nvGraphicFramePr>
          <p:cNvPr id="2" name="Tabella 2">
            <a:extLst>
              <a:ext uri="{FF2B5EF4-FFF2-40B4-BE49-F238E27FC236}">
                <a16:creationId xmlns:a16="http://schemas.microsoft.com/office/drawing/2014/main" id="{AE3BE963-B958-4B51-B7B2-CD250310A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034315"/>
              </p:ext>
            </p:extLst>
          </p:nvPr>
        </p:nvGraphicFramePr>
        <p:xfrm>
          <a:off x="285909" y="692376"/>
          <a:ext cx="3426281" cy="1805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148">
                  <a:extLst>
                    <a:ext uri="{9D8B030D-6E8A-4147-A177-3AD203B41FA5}">
                      <a16:colId xmlns:a16="http://schemas.microsoft.com/office/drawing/2014/main" val="4039547649"/>
                    </a:ext>
                  </a:extLst>
                </a:gridCol>
                <a:gridCol w="1467133">
                  <a:extLst>
                    <a:ext uri="{9D8B030D-6E8A-4147-A177-3AD203B41FA5}">
                      <a16:colId xmlns:a16="http://schemas.microsoft.com/office/drawing/2014/main" val="398103566"/>
                    </a:ext>
                  </a:extLst>
                </a:gridCol>
              </a:tblGrid>
              <a:tr h="274845">
                <a:tc>
                  <a:txBody>
                    <a:bodyPr/>
                    <a:lstStyle/>
                    <a:p>
                      <a:r>
                        <a:rPr lang="it-IT" dirty="0"/>
                        <a:t>Le foreste in Lombardia</a:t>
                      </a:r>
                    </a:p>
                  </a:txBody>
                  <a:tcPr>
                    <a:solidFill>
                      <a:srgbClr val="007937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solidFill>
                      <a:srgbClr val="00793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1120367"/>
                  </a:ext>
                </a:extLst>
              </a:tr>
              <a:tr h="274845"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/>
                          </a:solidFill>
                        </a:rPr>
                        <a:t>619.726 ha</a:t>
                      </a:r>
                    </a:p>
                  </a:txBody>
                  <a:tcPr>
                    <a:gradFill>
                      <a:gsLst>
                        <a:gs pos="92027">
                          <a:schemeClr val="accent6">
                            <a:lumMod val="40000"/>
                            <a:lumOff val="60000"/>
                          </a:schemeClr>
                        </a:gs>
                        <a:gs pos="0">
                          <a:srgbClr val="007937"/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/>
                          </a:solidFill>
                        </a:rPr>
                        <a:t>26% del territorio regionale</a:t>
                      </a:r>
                    </a:p>
                  </a:txBody>
                  <a:tcPr>
                    <a:gradFill>
                      <a:gsLst>
                        <a:gs pos="0">
                          <a:srgbClr val="007937"/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92027">
                          <a:schemeClr val="accent6">
                            <a:lumMod val="20000"/>
                            <a:lumOff val="8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39946300"/>
                  </a:ext>
                </a:extLst>
              </a:tr>
              <a:tr h="274845"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/>
                          </a:solidFill>
                        </a:rPr>
                        <a:t>81% in montagna 12% in collina</a:t>
                      </a:r>
                    </a:p>
                  </a:txBody>
                  <a:tcPr>
                    <a:gradFill>
                      <a:gsLst>
                        <a:gs pos="0">
                          <a:srgbClr val="007937"/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91143">
                          <a:schemeClr val="accent6">
                            <a:lumMod val="20000"/>
                            <a:lumOff val="8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/>
                          </a:solidFill>
                        </a:rPr>
                        <a:t>7% in pianura</a:t>
                      </a:r>
                    </a:p>
                  </a:txBody>
                  <a:tcPr>
                    <a:gradFill>
                      <a:gsLst>
                        <a:gs pos="0">
                          <a:srgbClr val="007937"/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91143">
                          <a:schemeClr val="accent6">
                            <a:lumMod val="20000"/>
                            <a:lumOff val="8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180721044"/>
                  </a:ext>
                </a:extLst>
              </a:tr>
              <a:tr h="274845"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/>
                          </a:solidFill>
                        </a:rPr>
                        <a:t>4.a regione italiana per superficie forestale</a:t>
                      </a:r>
                    </a:p>
                  </a:txBody>
                  <a:tcPr>
                    <a:gradFill>
                      <a:gsLst>
                        <a:gs pos="0">
                          <a:srgbClr val="007937"/>
                        </a:gs>
                        <a:gs pos="74000">
                          <a:schemeClr val="accent6">
                            <a:lumMod val="20000"/>
                            <a:lumOff val="80000"/>
                          </a:schemeClr>
                        </a:gs>
                        <a:gs pos="90259">
                          <a:schemeClr val="accent6">
                            <a:lumMod val="20000"/>
                            <a:lumOff val="8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gradFill>
                      <a:gsLst>
                        <a:gs pos="0">
                          <a:srgbClr val="007937"/>
                        </a:gs>
                        <a:gs pos="74000">
                          <a:schemeClr val="accent6">
                            <a:lumMod val="40000"/>
                            <a:lumOff val="60000"/>
                          </a:schemeClr>
                        </a:gs>
                        <a:gs pos="91143">
                          <a:schemeClr val="accent6">
                            <a:lumMod val="20000"/>
                            <a:lumOff val="80000"/>
                          </a:schemeClr>
                        </a:gs>
                        <a:gs pos="83000">
                          <a:schemeClr val="accent6">
                            <a:lumMod val="40000"/>
                            <a:lumOff val="60000"/>
                          </a:schemeClr>
                        </a:gs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56293290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CA6615F2-5032-4A5F-8BEE-40B73B6D0AD5}"/>
              </a:ext>
            </a:extLst>
          </p:cNvPr>
          <p:cNvSpPr txBox="1"/>
          <p:nvPr/>
        </p:nvSpPr>
        <p:spPr>
          <a:xfrm>
            <a:off x="1073673" y="3408468"/>
            <a:ext cx="14207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200" b="1" i="0" u="none" strike="noStrike" baseline="0" dirty="0">
                <a:solidFill>
                  <a:srgbClr val="FFFFFF"/>
                </a:solidFill>
                <a:latin typeface="Helvetica-Bold"/>
              </a:rPr>
              <a:t>RAPPORTO</a:t>
            </a:r>
          </a:p>
          <a:p>
            <a:pPr algn="l"/>
            <a:r>
              <a:rPr lang="it-IT" sz="1200" b="1" i="0" u="none" strike="noStrike" baseline="0" dirty="0">
                <a:solidFill>
                  <a:srgbClr val="FFFFFF"/>
                </a:solidFill>
                <a:latin typeface="Helvetica-Bold"/>
              </a:rPr>
              <a:t>sullo stato delle foreste</a:t>
            </a:r>
          </a:p>
          <a:p>
            <a:pPr algn="l"/>
            <a:r>
              <a:rPr lang="it-IT" sz="1200" b="1" i="0" u="none" strike="noStrike" baseline="0" dirty="0">
                <a:solidFill>
                  <a:srgbClr val="FFFFFF"/>
                </a:solidFill>
                <a:latin typeface="Helvetica-Bold"/>
              </a:rPr>
              <a:t>in Lombardia 2020</a:t>
            </a:r>
            <a:endParaRPr lang="it-IT" sz="12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FF54A4D-0056-46BF-85D0-5A47722B0CD9}"/>
              </a:ext>
            </a:extLst>
          </p:cNvPr>
          <p:cNvSpPr txBox="1"/>
          <p:nvPr/>
        </p:nvSpPr>
        <p:spPr>
          <a:xfrm>
            <a:off x="964659" y="3054245"/>
            <a:ext cx="7302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FONTE:</a:t>
            </a:r>
          </a:p>
        </p:txBody>
      </p:sp>
      <p:graphicFrame>
        <p:nvGraphicFramePr>
          <p:cNvPr id="10" name="Oggetto 9">
            <a:extLst>
              <a:ext uri="{FF2B5EF4-FFF2-40B4-BE49-F238E27FC236}">
                <a16:creationId xmlns:a16="http://schemas.microsoft.com/office/drawing/2014/main" id="{4AADA03E-7309-473B-9932-BEC2CEA41E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705220"/>
              </p:ext>
            </p:extLst>
          </p:nvPr>
        </p:nvGraphicFramePr>
        <p:xfrm>
          <a:off x="2212128" y="2624374"/>
          <a:ext cx="1484385" cy="2100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Acrobat Document" r:id="rId3" imgW="4533771" imgH="6415785" progId="AcroExch.Document.DC">
                  <p:embed/>
                </p:oleObj>
              </mc:Choice>
              <mc:Fallback>
                <p:oleObj name="Acrobat Document" r:id="rId3" imgW="4533771" imgH="6415785" progId="AcroExch.Document.DC">
                  <p:embed/>
                  <p:pic>
                    <p:nvPicPr>
                      <p:cNvPr id="28" name="Oggetto 27">
                        <a:extLst>
                          <a:ext uri="{FF2B5EF4-FFF2-40B4-BE49-F238E27FC236}">
                            <a16:creationId xmlns:a16="http://schemas.microsoft.com/office/drawing/2014/main" id="{710183A3-BA86-4890-B7AF-F645B01632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2128" y="2624374"/>
                        <a:ext cx="1484385" cy="2100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6821AAE6-B6B2-4CF0-8713-6B37BBC949EB}"/>
              </a:ext>
            </a:extLst>
          </p:cNvPr>
          <p:cNvSpPr/>
          <p:nvPr/>
        </p:nvSpPr>
        <p:spPr>
          <a:xfrm>
            <a:off x="1073673" y="3409534"/>
            <a:ext cx="457289" cy="24566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1531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CEF402C-3093-48DA-AFFC-A0A2A51738B0}"/>
              </a:ext>
            </a:extLst>
          </p:cNvPr>
          <p:cNvSpPr txBox="1"/>
          <p:nvPr/>
        </p:nvSpPr>
        <p:spPr>
          <a:xfrm>
            <a:off x="493380" y="1361733"/>
            <a:ext cx="7992777" cy="28007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it-IT" sz="1200" b="1" dirty="0">
              <a:solidFill>
                <a:schemeClr val="accent6">
                  <a:lumMod val="50000"/>
                </a:schemeClr>
              </a:solidFill>
              <a:latin typeface="Helvetica" pitchFamily="34" charset="0"/>
              <a:ea typeface="ヒラギノ角ゴ Pro W3" pitchFamily="-60" charset="-128"/>
              <a:cs typeface="Helvetica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322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 IMPRESE BOSCHIVE           			</a:t>
            </a: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1.685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operatori forestali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23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   CONSORZI FORESTALI		    	</a:t>
            </a: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302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addetti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118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   ENTI FORESTALI 		 		</a:t>
            </a: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200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addetti + </a:t>
            </a: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184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operai forestali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5.172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  INDUSTRIE DEL LEGNO	     		</a:t>
            </a: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21.348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addetti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1.602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  PROFESSIONISTI AGRONOMI e FORESTALI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it-IT" sz="1200" b="1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325</a:t>
            </a:r>
            <a:r>
              <a:rPr lang="it-IT" sz="1200" dirty="0">
                <a:solidFill>
                  <a:schemeClr val="accent6">
                    <a:lumMod val="50000"/>
                  </a:schemeClr>
                </a:solidFill>
                <a:latin typeface="Helvetica" pitchFamily="34" charset="0"/>
                <a:ea typeface="ヒラギノ角ゴ Pro W3" pitchFamily="-60" charset="-128"/>
                <a:cs typeface="Helvetica" pitchFamily="34" charset="0"/>
              </a:rPr>
              <a:t> CARABINIERI FORESTALI</a:t>
            </a:r>
          </a:p>
          <a:p>
            <a:pPr algn="ctr">
              <a:spcAft>
                <a:spcPts val="600"/>
              </a:spcAft>
            </a:pPr>
            <a:endParaRPr lang="it-IT" sz="2000" dirty="0">
              <a:solidFill>
                <a:schemeClr val="accent5">
                  <a:lumMod val="50000"/>
                </a:schemeClr>
              </a:solidFill>
              <a:latin typeface="Helvetica" pitchFamily="34" charset="0"/>
              <a:cs typeface="Helvetica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it-IT" sz="1600" dirty="0">
                <a:solidFill>
                  <a:srgbClr val="C00000"/>
                </a:solidFill>
                <a:latin typeface="Helvetica" pitchFamily="34" charset="0"/>
                <a:cs typeface="Helvetica" pitchFamily="34" charset="0"/>
              </a:rPr>
              <a:t>Personale operante sul territorio regionale 3.539</a:t>
            </a:r>
          </a:p>
          <a:p>
            <a:pPr algn="ctr"/>
            <a:r>
              <a:rPr lang="it-IT" sz="1600" b="1" dirty="0">
                <a:solidFill>
                  <a:srgbClr val="C00000"/>
                </a:solidFill>
                <a:latin typeface="Helvetica" pitchFamily="34" charset="0"/>
                <a:cs typeface="Helvetica" pitchFamily="34" charset="0"/>
              </a:rPr>
              <a:t>178 ha/a persona</a:t>
            </a:r>
            <a:endParaRPr lang="it-IT" sz="1600" dirty="0">
              <a:solidFill>
                <a:srgbClr val="C00000"/>
              </a:solidFill>
              <a:latin typeface="Helvetica" pitchFamily="34" charset="0"/>
              <a:ea typeface="ヒラギノ角ゴ Pro W3" pitchFamily="-60" charset="-128"/>
              <a:cs typeface="Helvetica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70B8232-BC2B-427D-AD5A-FAF3A7C79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80" y="326975"/>
            <a:ext cx="7992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rgbClr val="00793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GESTIONE ATTIVA IN LOMBARDIA</a:t>
            </a:r>
          </a:p>
          <a:p>
            <a:pPr algn="ctr"/>
            <a:r>
              <a:rPr lang="it-IT" sz="2400" b="1" dirty="0">
                <a:solidFill>
                  <a:srgbClr val="00793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Superfici gestite</a:t>
            </a:r>
          </a:p>
        </p:txBody>
      </p:sp>
    </p:spTree>
    <p:extLst>
      <p:ext uri="{BB962C8B-B14F-4D97-AF65-F5344CB8AC3E}">
        <p14:creationId xmlns:p14="http://schemas.microsoft.com/office/powerpoint/2010/main" val="1801295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92717C57-B8B5-4DA7-934D-5AEA35A796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2" y="36830"/>
            <a:ext cx="6793081" cy="4752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4E936C96-7086-45E9-9948-33F945A8F0AE}"/>
              </a:ext>
            </a:extLst>
          </p:cNvPr>
          <p:cNvSpPr/>
          <p:nvPr/>
        </p:nvSpPr>
        <p:spPr>
          <a:xfrm>
            <a:off x="2054263" y="2352895"/>
            <a:ext cx="3303187" cy="9245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800" dirty="0">
                <a:solidFill>
                  <a:schemeClr val="bg1"/>
                </a:solidFill>
              </a:rPr>
              <a:t>ERSAF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4CD3BB5D-8E56-44B7-BE20-097238C6E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230" y="1253125"/>
            <a:ext cx="214361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oltre </a:t>
            </a:r>
            <a:r>
              <a:rPr lang="it-IT" alt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23.000 ettari 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 patrimonio agro-</a:t>
            </a:r>
            <a:r>
              <a:rPr lang="it-IT" altLang="it-IT" sz="14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silvo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-pastorale gestito 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ERSAF.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 compendi 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 varia ampiezza, denominati “Foreste di Lombardia” dislocati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principalmente sulle montagne lombarde.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Sono </a:t>
            </a:r>
            <a:r>
              <a:rPr lang="it-IT" alt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38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alt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Comuni </a:t>
            </a:r>
            <a:r>
              <a:rPr lang="it-IT" altLang="it-IT" sz="1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nei quali ricadono amministrativamente i complessi demaniali. </a:t>
            </a:r>
            <a:endParaRPr lang="it-IT" altLang="it-IT" sz="1400" dirty="0">
              <a:latin typeface="Arial" panose="020B0604020202020204" pitchFamily="34" charset="0"/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185DA6A6-B7EA-4BF9-922B-4D372C667A35}"/>
              </a:ext>
            </a:extLst>
          </p:cNvPr>
          <p:cNvSpPr txBox="1">
            <a:spLocks/>
          </p:cNvSpPr>
          <p:nvPr/>
        </p:nvSpPr>
        <p:spPr>
          <a:xfrm>
            <a:off x="6813554" y="223728"/>
            <a:ext cx="2309973" cy="5343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007937"/>
                </a:solidFill>
              </a:rPr>
              <a:t>Un po’ di numeri</a:t>
            </a:r>
          </a:p>
        </p:txBody>
      </p:sp>
      <p:sp>
        <p:nvSpPr>
          <p:cNvPr id="4" name="Fumetto: rettangolo con angoli arrotondati 3">
            <a:extLst>
              <a:ext uri="{FF2B5EF4-FFF2-40B4-BE49-F238E27FC236}">
                <a16:creationId xmlns:a16="http://schemas.microsoft.com/office/drawing/2014/main" id="{927DB6ED-C95A-4E28-B686-B7440B12B09F}"/>
              </a:ext>
            </a:extLst>
          </p:cNvPr>
          <p:cNvSpPr/>
          <p:nvPr/>
        </p:nvSpPr>
        <p:spPr>
          <a:xfrm>
            <a:off x="60155" y="27595"/>
            <a:ext cx="2034759" cy="1707825"/>
          </a:xfrm>
          <a:prstGeom prst="wedgeRoundRectCallo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1100" b="1" dirty="0"/>
              <a:t>Il patrimonio </a:t>
            </a:r>
            <a:r>
              <a:rPr lang="it-IT" sz="1100" b="1" dirty="0" err="1"/>
              <a:t>silvo</a:t>
            </a:r>
            <a:r>
              <a:rPr lang="it-IT" sz="1100" b="1" dirty="0"/>
              <a:t>-pastorale regionale è fortemente integrato con Rete Natura 2000: ben 16 delle 20 foreste regionali sono anche Zone di Protezione Speciale, quasi sempre gestite da ERSAF; vi sono inoltre 12 Siti di Interesse Comunitario (oggi sono tutti diventati ZSC), di cui quattro gestiti da ERSAF</a:t>
            </a:r>
            <a:endParaRPr lang="en-US" sz="1100" b="1" dirty="0"/>
          </a:p>
        </p:txBody>
      </p:sp>
      <p:sp>
        <p:nvSpPr>
          <p:cNvPr id="14" name="Fumetto: rettangolo con angoli arrotondati 13">
            <a:extLst>
              <a:ext uri="{FF2B5EF4-FFF2-40B4-BE49-F238E27FC236}">
                <a16:creationId xmlns:a16="http://schemas.microsoft.com/office/drawing/2014/main" id="{46C487B0-927C-4D2F-BF36-C56C6CD3C29C}"/>
              </a:ext>
            </a:extLst>
          </p:cNvPr>
          <p:cNvSpPr/>
          <p:nvPr/>
        </p:nvSpPr>
        <p:spPr>
          <a:xfrm>
            <a:off x="6115598" y="51864"/>
            <a:ext cx="709748" cy="335402"/>
          </a:xfrm>
          <a:prstGeom prst="wedgeRoundRect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1100" b="1" dirty="0"/>
              <a:t>35 alpeggi</a:t>
            </a:r>
            <a:endParaRPr lang="en-US" sz="1100" b="1" dirty="0"/>
          </a:p>
        </p:txBody>
      </p:sp>
      <p:sp>
        <p:nvSpPr>
          <p:cNvPr id="16" name="Fumetto: rettangolo con angoli arrotondati 15">
            <a:extLst>
              <a:ext uri="{FF2B5EF4-FFF2-40B4-BE49-F238E27FC236}">
                <a16:creationId xmlns:a16="http://schemas.microsoft.com/office/drawing/2014/main" id="{4ED9D793-7AD4-48A0-B370-121ACF864C82}"/>
              </a:ext>
            </a:extLst>
          </p:cNvPr>
          <p:cNvSpPr/>
          <p:nvPr/>
        </p:nvSpPr>
        <p:spPr>
          <a:xfrm>
            <a:off x="5196114" y="68664"/>
            <a:ext cx="910805" cy="534367"/>
          </a:xfrm>
          <a:prstGeom prst="wedgeRoundRect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1100" b="1" dirty="0"/>
              <a:t>circa 470 km di sentieri</a:t>
            </a:r>
            <a:endParaRPr lang="en-US" sz="1100" b="1" dirty="0"/>
          </a:p>
        </p:txBody>
      </p:sp>
      <p:sp>
        <p:nvSpPr>
          <p:cNvPr id="18" name="Fumetto: rettangolo con angoli arrotondati 17">
            <a:extLst>
              <a:ext uri="{FF2B5EF4-FFF2-40B4-BE49-F238E27FC236}">
                <a16:creationId xmlns:a16="http://schemas.microsoft.com/office/drawing/2014/main" id="{D4421067-5EDA-4F67-91B5-ADF6827C358C}"/>
              </a:ext>
            </a:extLst>
          </p:cNvPr>
          <p:cNvSpPr/>
          <p:nvPr/>
        </p:nvSpPr>
        <p:spPr>
          <a:xfrm>
            <a:off x="3272971" y="51864"/>
            <a:ext cx="1088572" cy="1065736"/>
          </a:xfrm>
          <a:prstGeom prst="wedgeRoundRect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1100" b="1" dirty="0"/>
              <a:t>Regione Lombardia è il primo proprietario forestale pubblico</a:t>
            </a:r>
            <a:endParaRPr lang="en-US" sz="1100" b="1" dirty="0"/>
          </a:p>
        </p:txBody>
      </p:sp>
      <p:sp>
        <p:nvSpPr>
          <p:cNvPr id="20" name="Fumetto: rettangolo con angoli arrotondati 19">
            <a:extLst>
              <a:ext uri="{FF2B5EF4-FFF2-40B4-BE49-F238E27FC236}">
                <a16:creationId xmlns:a16="http://schemas.microsoft.com/office/drawing/2014/main" id="{556111C3-0EDD-4133-AA1E-82A866C583BE}"/>
              </a:ext>
            </a:extLst>
          </p:cNvPr>
          <p:cNvSpPr/>
          <p:nvPr/>
        </p:nvSpPr>
        <p:spPr>
          <a:xfrm>
            <a:off x="2094914" y="53615"/>
            <a:ext cx="1178057" cy="1441356"/>
          </a:xfrm>
          <a:prstGeom prst="wedgeRoundRectCallou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/>
              <a:t>circa 300 </a:t>
            </a:r>
            <a:r>
              <a:rPr lang="en-US" sz="1100" b="1" dirty="0" err="1"/>
              <a:t>fabbricati</a:t>
            </a:r>
            <a:r>
              <a:rPr lang="en-US" sz="1100" b="1" dirty="0"/>
              <a:t> (</a:t>
            </a:r>
            <a:r>
              <a:rPr lang="en-US" sz="1100" b="1" dirty="0" err="1"/>
              <a:t>agriturismi</a:t>
            </a:r>
            <a:r>
              <a:rPr lang="en-US" sz="1100" b="1" dirty="0"/>
              <a:t>, </a:t>
            </a:r>
            <a:r>
              <a:rPr lang="en-US" sz="1100" b="1" dirty="0" err="1"/>
              <a:t>casere</a:t>
            </a:r>
            <a:r>
              <a:rPr lang="en-US" sz="1100" b="1" dirty="0"/>
              <a:t>, </a:t>
            </a:r>
            <a:r>
              <a:rPr lang="en-US" sz="1100" b="1" dirty="0" err="1"/>
              <a:t>stalle</a:t>
            </a:r>
            <a:r>
              <a:rPr lang="en-US" sz="1100" b="1" dirty="0"/>
              <a:t>, </a:t>
            </a:r>
            <a:r>
              <a:rPr lang="en-US" sz="1100" b="1" dirty="0" err="1"/>
              <a:t>fienili</a:t>
            </a:r>
            <a:r>
              <a:rPr lang="en-US" sz="1100" b="1" dirty="0"/>
              <a:t>, </a:t>
            </a:r>
            <a:r>
              <a:rPr lang="en-US" sz="1100" b="1" dirty="0" err="1"/>
              <a:t>baite</a:t>
            </a:r>
            <a:r>
              <a:rPr lang="en-US" sz="1100" b="1" dirty="0"/>
              <a:t>, </a:t>
            </a:r>
            <a:r>
              <a:rPr lang="en-US" sz="1100" b="1" dirty="0" err="1"/>
              <a:t>centri</a:t>
            </a:r>
            <a:r>
              <a:rPr lang="en-US" sz="1100" b="1" dirty="0"/>
              <a:t> </a:t>
            </a:r>
            <a:r>
              <a:rPr lang="en-US" sz="1100" b="1" dirty="0" err="1"/>
              <a:t>visite</a:t>
            </a:r>
            <a:r>
              <a:rPr lang="en-US" sz="1100" b="1" dirty="0"/>
              <a:t> e </a:t>
            </a:r>
            <a:r>
              <a:rPr lang="en-US" sz="1100" b="1" dirty="0" err="1"/>
              <a:t>didattici</a:t>
            </a:r>
            <a:r>
              <a:rPr lang="en-US" sz="1100" b="1" dirty="0"/>
              <a:t>, edifice </a:t>
            </a:r>
            <a:r>
              <a:rPr lang="en-US" sz="1100" b="1" dirty="0" err="1"/>
              <a:t>storici</a:t>
            </a:r>
            <a:r>
              <a:rPr lang="en-US" sz="1100" b="1" dirty="0"/>
              <a:t>)</a:t>
            </a:r>
          </a:p>
        </p:txBody>
      </p:sp>
      <p:sp>
        <p:nvSpPr>
          <p:cNvPr id="22" name="Fumetto: rettangolo con angoli arrotondati 21">
            <a:extLst>
              <a:ext uri="{FF2B5EF4-FFF2-40B4-BE49-F238E27FC236}">
                <a16:creationId xmlns:a16="http://schemas.microsoft.com/office/drawing/2014/main" id="{F20DE883-35F6-4CCF-938F-3E6AECFF280C}"/>
              </a:ext>
            </a:extLst>
          </p:cNvPr>
          <p:cNvSpPr/>
          <p:nvPr/>
        </p:nvSpPr>
        <p:spPr>
          <a:xfrm>
            <a:off x="4363943" y="51864"/>
            <a:ext cx="832171" cy="878096"/>
          </a:xfrm>
          <a:prstGeom prst="wedgeRoundRectCallou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1100" b="1" dirty="0"/>
              <a:t>circa 238 km di strade forestali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76820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5C33F6-42F7-4D76-BE5D-F4E73C0388B7}"/>
              </a:ext>
            </a:extLst>
          </p:cNvPr>
          <p:cNvSpPr txBox="1"/>
          <p:nvPr/>
        </p:nvSpPr>
        <p:spPr>
          <a:xfrm>
            <a:off x="0" y="125120"/>
            <a:ext cx="8486158" cy="47320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75" b="1" dirty="0">
                <a:solidFill>
                  <a:srgbClr val="007937"/>
                </a:solidFill>
                <a:latin typeface="Calibri"/>
              </a:rPr>
              <a:t>Riserve e aree protette nelle Foreste di Lombardia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2418539B-7B1E-4610-8928-6BFAB1D96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289" y="2617435"/>
            <a:ext cx="3085014" cy="7617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50" b="1" dirty="0">
                <a:solidFill>
                  <a:srgbClr val="FF0000"/>
                </a:solidFill>
              </a:rPr>
              <a:t>23 siti Natura 2000 </a:t>
            </a:r>
            <a:r>
              <a:rPr lang="it-IT" sz="1650" b="1" dirty="0"/>
              <a:t>(ZPS/ZSC) di cui 11 gestiti direttamente da ERSAF</a:t>
            </a:r>
            <a:br>
              <a:rPr lang="it-IT" sz="1650" b="1" dirty="0"/>
            </a:br>
            <a:endParaRPr lang="it-IT" sz="1650" b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0C2CBA9-D013-4715-A242-B52F7290F0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633" y="2924192"/>
            <a:ext cx="930620" cy="761747"/>
          </a:xfrm>
          <a:prstGeom prst="rect">
            <a:avLst/>
          </a:prstGeom>
        </p:spPr>
      </p:pic>
      <p:pic>
        <p:nvPicPr>
          <p:cNvPr id="11" name="Picture 4" descr="X:\MULTIMEDIA\LOGO\cartina_foreste_lombardia.jpg">
            <a:extLst>
              <a:ext uri="{FF2B5EF4-FFF2-40B4-BE49-F238E27FC236}">
                <a16:creationId xmlns:a16="http://schemas.microsoft.com/office/drawing/2014/main" id="{2660B8B5-9C4C-4D2D-97A4-430739220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496" y="875722"/>
            <a:ext cx="3620422" cy="339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C534E5F6-12C9-418F-86F3-0F3CFA1F1F8E}"/>
              </a:ext>
            </a:extLst>
          </p:cNvPr>
          <p:cNvSpPr/>
          <p:nvPr/>
        </p:nvSpPr>
        <p:spPr>
          <a:xfrm>
            <a:off x="3410795" y="1158243"/>
            <a:ext cx="1911145" cy="565042"/>
          </a:xfrm>
          <a:prstGeom prst="rightArrow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13"/>
          </a:p>
        </p:txBody>
      </p:sp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AC3B551E-6F4F-437E-9052-058104B6E306}"/>
              </a:ext>
            </a:extLst>
          </p:cNvPr>
          <p:cNvSpPr/>
          <p:nvPr/>
        </p:nvSpPr>
        <p:spPr>
          <a:xfrm>
            <a:off x="3410795" y="2571750"/>
            <a:ext cx="1209340" cy="565042"/>
          </a:xfrm>
          <a:prstGeom prst="rightArrow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13"/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C546BD79-BB0C-4283-9098-730BC5F27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9318" y="974794"/>
            <a:ext cx="2699507" cy="10332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50" b="1" dirty="0">
                <a:solidFill>
                  <a:srgbClr val="FF0000"/>
                </a:solidFill>
              </a:rPr>
              <a:t>5 Riserve Naturali: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1013" b="1" dirty="0"/>
              <a:t>Riserva Isola </a:t>
            </a:r>
            <a:r>
              <a:rPr lang="it-IT" sz="1013" b="1" dirty="0" err="1"/>
              <a:t>Boschina</a:t>
            </a:r>
            <a:r>
              <a:rPr lang="it-IT" sz="1013" b="1" dirty="0"/>
              <a:t> (MN)</a:t>
            </a:r>
            <a:endParaRPr lang="it-IT" sz="1013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1013" b="1" dirty="0"/>
              <a:t>Riserva Sasso </a:t>
            </a:r>
            <a:r>
              <a:rPr lang="it-IT" sz="1013" b="1" dirty="0" err="1"/>
              <a:t>Malascarpa</a:t>
            </a:r>
            <a:r>
              <a:rPr lang="it-IT" sz="1013" b="1" dirty="0"/>
              <a:t> (CO/LC)</a:t>
            </a:r>
            <a:endParaRPr lang="it-IT" sz="1013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1013" b="1" dirty="0"/>
              <a:t>Riserva Valsolda (CO)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1013" b="1" dirty="0"/>
              <a:t>Riserva Prato della Noce (BS)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1013" b="1" dirty="0"/>
              <a:t>Riserva Val di Mello (SO)</a:t>
            </a:r>
            <a:endParaRPr lang="it-IT" sz="1013" dirty="0"/>
          </a:p>
        </p:txBody>
      </p:sp>
    </p:spTree>
    <p:extLst>
      <p:ext uri="{BB962C8B-B14F-4D97-AF65-F5344CB8AC3E}">
        <p14:creationId xmlns:p14="http://schemas.microsoft.com/office/powerpoint/2010/main" val="947710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63"/>
            <a:ext cx="9144000" cy="5143500"/>
          </a:xfrm>
          <a:prstGeom prst="rect">
            <a:avLst/>
          </a:prstGeom>
        </p:spPr>
      </p:pic>
      <p:pic>
        <p:nvPicPr>
          <p:cNvPr id="8" name="Picture 1" descr="PEFC con scritte">
            <a:extLst>
              <a:ext uri="{FF2B5EF4-FFF2-40B4-BE49-F238E27FC236}">
                <a16:creationId xmlns:a16="http://schemas.microsoft.com/office/drawing/2014/main" id="{505A8E3D-03FF-4DA1-A96F-2004D66AA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41" y="3128957"/>
            <a:ext cx="1062154" cy="149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10" name="Picture 8" descr="C:\Users\alessandro.rapella\Desktop\LOGHI\fsc verde.jpg">
            <a:extLst>
              <a:ext uri="{FF2B5EF4-FFF2-40B4-BE49-F238E27FC236}">
                <a16:creationId xmlns:a16="http://schemas.microsoft.com/office/drawing/2014/main" id="{01478454-B51D-4DBC-830B-460587098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51" y="1538636"/>
            <a:ext cx="980933" cy="1524124"/>
          </a:xfrm>
          <a:prstGeom prst="rect">
            <a:avLst/>
          </a:prstGeom>
          <a:ln>
            <a:noFill/>
          </a:ln>
          <a:effectLst>
            <a:outerShdw blurRad="292100" dist="139700" dir="2700000" sx="109000" sy="109000" algn="tl" rotWithShape="0">
              <a:srgbClr val="333333">
                <a:alpha val="0"/>
              </a:srgbClr>
            </a:outerShdw>
          </a:effec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6C37CF4D-E273-4020-83A4-210C56AC9789}"/>
              </a:ext>
            </a:extLst>
          </p:cNvPr>
          <p:cNvSpPr/>
          <p:nvPr/>
        </p:nvSpPr>
        <p:spPr>
          <a:xfrm>
            <a:off x="1462491" y="1538636"/>
            <a:ext cx="7100085" cy="1306536"/>
          </a:xfrm>
          <a:prstGeom prst="rect">
            <a:avLst/>
          </a:prstGeom>
          <a:solidFill>
            <a:schemeClr val="accent6">
              <a:lumMod val="20000"/>
              <a:lumOff val="80000"/>
              <a:alpha val="94118"/>
            </a:schemeClr>
          </a:solidFill>
          <a:ln>
            <a:noFill/>
          </a:ln>
        </p:spPr>
        <p:txBody>
          <a:bodyPr wrap="square" tIns="108000" bIns="81000">
            <a:spAutoFit/>
          </a:bodyPr>
          <a:lstStyle/>
          <a:p>
            <a:pPr marL="198835" algn="just">
              <a:defRPr/>
            </a:pPr>
            <a:r>
              <a:rPr lang="it-IT" sz="1400" b="1" dirty="0">
                <a:cs typeface="Helvetica" pitchFamily="34" charset="0"/>
              </a:rPr>
              <a:t>La certificazione in cifre</a:t>
            </a:r>
            <a:r>
              <a:rPr lang="it-IT" sz="1400" dirty="0">
                <a:cs typeface="Helvetica" pitchFamily="34" charset="0"/>
              </a:rPr>
              <a:t>:</a:t>
            </a:r>
          </a:p>
          <a:p>
            <a:pPr marL="413147" indent="-214313" algn="just">
              <a:buFont typeface="Arial" panose="020B0604020202020204" pitchFamily="34" charset="0"/>
              <a:buChar char="•"/>
              <a:defRPr/>
            </a:pPr>
            <a:r>
              <a:rPr lang="it-IT" sz="1400" dirty="0">
                <a:cs typeface="Helvetica" pitchFamily="34" charset="0"/>
              </a:rPr>
              <a:t>La Lombardia ospita il </a:t>
            </a:r>
            <a:r>
              <a:rPr lang="it-IT" sz="1400" b="1" dirty="0">
                <a:cs typeface="Helvetica" pitchFamily="34" charset="0"/>
              </a:rPr>
              <a:t>7,9%</a:t>
            </a:r>
            <a:r>
              <a:rPr lang="it-IT" sz="1400" dirty="0">
                <a:cs typeface="Helvetica" pitchFamily="34" charset="0"/>
              </a:rPr>
              <a:t> della superficie nazionale certificata</a:t>
            </a:r>
          </a:p>
          <a:p>
            <a:pPr marL="413147" indent="-214313" algn="just">
              <a:buFont typeface="Arial" panose="020B0604020202020204" pitchFamily="34" charset="0"/>
              <a:buChar char="•"/>
              <a:defRPr/>
            </a:pPr>
            <a:r>
              <a:rPr lang="it-IT" sz="1400" dirty="0">
                <a:cs typeface="Helvetica" pitchFamily="34" charset="0"/>
              </a:rPr>
              <a:t>Il </a:t>
            </a:r>
            <a:r>
              <a:rPr lang="it-IT" sz="1400" b="1" dirty="0">
                <a:cs typeface="Helvetica" pitchFamily="34" charset="0"/>
              </a:rPr>
              <a:t>6,6%</a:t>
            </a:r>
            <a:r>
              <a:rPr lang="it-IT" sz="1400" dirty="0">
                <a:cs typeface="Helvetica" pitchFamily="34" charset="0"/>
              </a:rPr>
              <a:t> dei boschi lombardi sono certificati</a:t>
            </a:r>
          </a:p>
          <a:p>
            <a:pPr marL="413147" indent="-214313" algn="just">
              <a:buFont typeface="Arial" panose="020B0604020202020204" pitchFamily="34" charset="0"/>
              <a:buChar char="•"/>
              <a:defRPr/>
            </a:pPr>
            <a:r>
              <a:rPr lang="it-IT" sz="1400" dirty="0">
                <a:cs typeface="Helvetica" pitchFamily="34" charset="0"/>
              </a:rPr>
              <a:t>Il totale della superficie certificata è di </a:t>
            </a:r>
            <a:r>
              <a:rPr lang="it-IT" sz="1400" b="1" dirty="0">
                <a:cs typeface="Helvetica" pitchFamily="34" charset="0"/>
              </a:rPr>
              <a:t>68.596 ha </a:t>
            </a:r>
            <a:r>
              <a:rPr lang="it-IT" sz="825" dirty="0">
                <a:cs typeface="Arial" pitchFamily="34" charset="0"/>
              </a:rPr>
              <a:t>										                                                                                                                                                     (dati dal Rapporto Stato Foreste 2018)</a:t>
            </a:r>
            <a:endParaRPr lang="it-IT" sz="825" dirty="0">
              <a:cs typeface="Helvetica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1F83654-4A69-47B9-857A-F5A5892DE310}"/>
              </a:ext>
            </a:extLst>
          </p:cNvPr>
          <p:cNvSpPr txBox="1"/>
          <p:nvPr/>
        </p:nvSpPr>
        <p:spPr>
          <a:xfrm>
            <a:off x="232870" y="141521"/>
            <a:ext cx="7100085" cy="1134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450"/>
              </a:spcAft>
            </a:pP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 dicembre 2009 la gestione di 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16.594 ha 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delle Foreste di Lombardia è certificata secondo</a:t>
            </a:r>
            <a:r>
              <a:rPr lang="it-IT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gli standard 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FSC</a:t>
            </a:r>
            <a:r>
              <a:rPr lang="it-IT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®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Forest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Stewardship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Council</a:t>
            </a:r>
            <a:r>
              <a:rPr lang="it-IT" sz="1600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®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e </a:t>
            </a:r>
            <a:r>
              <a:rPr lang="it-IT" sz="1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PEFC™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Programme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Endorsement of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Forest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Certification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schemes</a:t>
            </a:r>
            <a:r>
              <a:rPr lang="it-IT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gli unici due schemi forestali riconosciuti a livello internazionale.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AEEFAB6-09AA-4AA0-8B3F-EC22B5FFEEA4}"/>
              </a:ext>
            </a:extLst>
          </p:cNvPr>
          <p:cNvSpPr txBox="1"/>
          <p:nvPr/>
        </p:nvSpPr>
        <p:spPr>
          <a:xfrm>
            <a:off x="1462491" y="3128957"/>
            <a:ext cx="7100085" cy="146418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202883" algn="just">
              <a:lnSpc>
                <a:spcPct val="107000"/>
              </a:lnSpc>
              <a:spcAft>
                <a:spcPts val="450"/>
              </a:spcAft>
            </a:pPr>
            <a:r>
              <a:rPr lang="it-IT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Azioni e impegni previsti:</a:t>
            </a:r>
          </a:p>
          <a:p>
            <a:pPr marL="488633" indent="-285750" algn="just">
              <a:buFont typeface="Arial" panose="020B0604020202020204" pitchFamily="34" charset="0"/>
              <a:buChar char="•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Mantenimento della Certificazione dei due schemi per la gestione forestale</a:t>
            </a:r>
          </a:p>
          <a:p>
            <a:pPr marL="488633" indent="-285750" algn="just">
              <a:buFont typeface="Arial" panose="020B0604020202020204" pitchFamily="34" charset="0"/>
              <a:buChar char="•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Riconoscimento e Valorizzazione dei Servizi Ecosistemici - 2020 </a:t>
            </a:r>
          </a:p>
          <a:p>
            <a:pPr marL="488633" indent="-285750" algn="just">
              <a:buFont typeface="Arial" panose="020B0604020202020204" pitchFamily="34" charset="0"/>
              <a:buChar char="•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Divulgazione e informazione del valore della Certificazione Forestale e dei SE</a:t>
            </a:r>
          </a:p>
          <a:p>
            <a:pPr marL="488633" indent="-285750" algn="just">
              <a:buFont typeface="Arial" panose="020B0604020202020204" pitchFamily="34" charset="0"/>
              <a:buChar char="•"/>
            </a:pP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Supporto a RL per la promozione e attuazione dei processi di Certificazione delle proprietà pubbliche  - 2020 - 2021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7639A5C-1BF6-463E-B018-8956ADBEA50C}"/>
              </a:ext>
            </a:extLst>
          </p:cNvPr>
          <p:cNvSpPr txBox="1"/>
          <p:nvPr/>
        </p:nvSpPr>
        <p:spPr>
          <a:xfrm>
            <a:off x="7458935" y="233191"/>
            <a:ext cx="1559085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perspectiveContrasting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7937"/>
                </a:solidFill>
              </a:rPr>
              <a:t>La certificazione delle foreste come indicatore di qualità</a:t>
            </a:r>
          </a:p>
        </p:txBody>
      </p:sp>
    </p:spTree>
    <p:extLst>
      <p:ext uri="{BB962C8B-B14F-4D97-AF65-F5344CB8AC3E}">
        <p14:creationId xmlns:p14="http://schemas.microsoft.com/office/powerpoint/2010/main" val="3308412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774276B8-7632-4555-8F42-471385A0AA42}"/>
              </a:ext>
            </a:extLst>
          </p:cNvPr>
          <p:cNvSpPr txBox="1"/>
          <p:nvPr/>
        </p:nvSpPr>
        <p:spPr>
          <a:xfrm>
            <a:off x="-1620323" y="1664503"/>
            <a:ext cx="4558506" cy="248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1013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6D765C0-D055-4606-9BEB-2042A4132D87}"/>
              </a:ext>
            </a:extLst>
          </p:cNvPr>
          <p:cNvSpPr txBox="1"/>
          <p:nvPr/>
        </p:nvSpPr>
        <p:spPr>
          <a:xfrm>
            <a:off x="2705307" y="1715176"/>
            <a:ext cx="502137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dirty="0">
                <a:latin typeface="+mj-lt"/>
                <a:ea typeface="Calibri" panose="020F0502020204030204" pitchFamily="34" charset="0"/>
              </a:rPr>
              <a:t>Avviata la sperimentazione di forme di pagamento (PES) in alcune foreste regionali, in particolare: servizi di approvvigionamento (</a:t>
            </a:r>
            <a:r>
              <a:rPr lang="it-IT" sz="1400" b="1" dirty="0">
                <a:latin typeface="+mj-lt"/>
                <a:ea typeface="Calibri" panose="020F0502020204030204" pitchFamily="34" charset="0"/>
              </a:rPr>
              <a:t>vendita di lotti boschivi</a:t>
            </a:r>
            <a:r>
              <a:rPr lang="it-IT" sz="1400" dirty="0">
                <a:latin typeface="+mj-lt"/>
                <a:ea typeface="Calibri" panose="020F0502020204030204" pitchFamily="34" charset="0"/>
              </a:rPr>
              <a:t>; </a:t>
            </a:r>
            <a:r>
              <a:rPr lang="it-IT" sz="1400" b="1" dirty="0">
                <a:latin typeface="+mj-lt"/>
                <a:ea typeface="Calibri" panose="020F0502020204030204" pitchFamily="34" charset="0"/>
              </a:rPr>
              <a:t>concessioni di aree pascolive</a:t>
            </a:r>
            <a:r>
              <a:rPr lang="it-IT" sz="1400" dirty="0">
                <a:latin typeface="+mj-lt"/>
                <a:ea typeface="Calibri" panose="020F0502020204030204" pitchFamily="34" charset="0"/>
              </a:rPr>
              <a:t>; </a:t>
            </a:r>
            <a:r>
              <a:rPr lang="it-IT" sz="1400" b="1" dirty="0">
                <a:latin typeface="+mj-lt"/>
                <a:ea typeface="Calibri" panose="020F0502020204030204" pitchFamily="34" charset="0"/>
              </a:rPr>
              <a:t>prodotti </a:t>
            </a:r>
            <a:r>
              <a:rPr lang="it-IT" sz="1400" b="1" i="1" dirty="0">
                <a:latin typeface="+mj-lt"/>
                <a:ea typeface="Calibri" panose="020F0502020204030204" pitchFamily="34" charset="0"/>
              </a:rPr>
              <a:t>no-</a:t>
            </a:r>
            <a:r>
              <a:rPr lang="it-IT" sz="1400" b="1" i="1" dirty="0" err="1">
                <a:latin typeface="+mj-lt"/>
                <a:ea typeface="Calibri" panose="020F0502020204030204" pitchFamily="34" charset="0"/>
              </a:rPr>
              <a:t>wood</a:t>
            </a:r>
            <a:r>
              <a:rPr lang="it-IT" sz="1400" dirty="0">
                <a:latin typeface="+mj-lt"/>
                <a:ea typeface="Calibri" panose="020F0502020204030204" pitchFamily="34" charset="0"/>
              </a:rPr>
              <a:t>); servizi culturali (</a:t>
            </a:r>
            <a:r>
              <a:rPr lang="it-IT" sz="1400" b="1" dirty="0">
                <a:latin typeface="+mj-lt"/>
                <a:ea typeface="Calibri" panose="020F0502020204030204" pitchFamily="34" charset="0"/>
              </a:rPr>
              <a:t>valore ricreativo</a:t>
            </a:r>
            <a:r>
              <a:rPr lang="it-IT" sz="1400" dirty="0">
                <a:latin typeface="+mj-lt"/>
                <a:ea typeface="Calibri" panose="020F0502020204030204" pitchFamily="34" charset="0"/>
              </a:rPr>
              <a:t>), servizi di regolazione (</a:t>
            </a:r>
            <a:r>
              <a:rPr lang="it-IT" sz="1400" b="1" dirty="0">
                <a:latin typeface="+mj-lt"/>
                <a:ea typeface="Calibri" panose="020F0502020204030204" pitchFamily="34" charset="0"/>
              </a:rPr>
              <a:t>sequestro di carbonio</a:t>
            </a:r>
            <a:r>
              <a:rPr lang="it-IT" sz="1400" dirty="0">
                <a:latin typeface="+mj-lt"/>
                <a:ea typeface="Calibri" panose="020F0502020204030204" pitchFamily="34" charset="0"/>
              </a:rPr>
              <a:t>), supporto di aziende private nella </a:t>
            </a:r>
            <a:r>
              <a:rPr lang="it-IT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realizzazione di progetti di miglioramento forestale ed ambientale</a:t>
            </a:r>
            <a:endParaRPr lang="it-IT" sz="1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37636E6-9E32-484C-B83C-E933FE7FD978}"/>
              </a:ext>
            </a:extLst>
          </p:cNvPr>
          <p:cNvSpPr txBox="1"/>
          <p:nvPr/>
        </p:nvSpPr>
        <p:spPr>
          <a:xfrm>
            <a:off x="242047" y="742025"/>
            <a:ext cx="865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+mj-lt"/>
                <a:ea typeface="Calibri" panose="020F0502020204030204" pitchFamily="34" charset="0"/>
              </a:rPr>
              <a:t> ERSAF ha approvato le “</a:t>
            </a:r>
            <a:r>
              <a:rPr lang="it-IT" sz="1600" b="1" dirty="0">
                <a:latin typeface="+mj-lt"/>
                <a:ea typeface="Calibri" panose="020F0502020204030204" pitchFamily="34" charset="0"/>
              </a:rPr>
              <a:t>Linee di indirizzo per l’applicazione dei Pagamenti dei Servizi Ecosistemici nella gestione delle Foreste di Lombardia</a:t>
            </a:r>
            <a:r>
              <a:rPr lang="it-IT" sz="1600" dirty="0">
                <a:latin typeface="+mj-lt"/>
                <a:ea typeface="Calibri" panose="020F0502020204030204" pitchFamily="34" charset="0"/>
              </a:rPr>
              <a:t>” (</a:t>
            </a:r>
            <a:r>
              <a:rPr lang="it-IT" sz="1600" dirty="0" err="1">
                <a:latin typeface="+mj-lt"/>
                <a:ea typeface="Calibri" panose="020F0502020204030204" pitchFamily="34" charset="0"/>
              </a:rPr>
              <a:t>delib</a:t>
            </a:r>
            <a:r>
              <a:rPr lang="it-IT" sz="1600" dirty="0">
                <a:latin typeface="+mj-lt"/>
                <a:ea typeface="Calibri" panose="020F0502020204030204" pitchFamily="34" charset="0"/>
              </a:rPr>
              <a:t>. CDA </a:t>
            </a:r>
            <a:r>
              <a:rPr lang="it-IT" sz="16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n. IV/144/2020 ).</a:t>
            </a:r>
            <a:endParaRPr lang="it-IT" sz="1600" dirty="0">
              <a:latin typeface="+mj-lt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432E710-E574-41C6-885D-52ED4F28192A}"/>
              </a:ext>
            </a:extLst>
          </p:cNvPr>
          <p:cNvSpPr txBox="1">
            <a:spLocks/>
          </p:cNvSpPr>
          <p:nvPr/>
        </p:nvSpPr>
        <p:spPr>
          <a:xfrm>
            <a:off x="356347" y="98140"/>
            <a:ext cx="7806017" cy="492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007937"/>
                </a:solidFill>
                <a:latin typeface="+mn-lt"/>
              </a:rPr>
              <a:t>I Servizi ecosistemici: un’applicazione concreta</a:t>
            </a:r>
          </a:p>
        </p:txBody>
      </p:sp>
      <p:sp>
        <p:nvSpPr>
          <p:cNvPr id="11" name="AutoShape 2" descr="Faggio Sasso Gordona">
            <a:extLst>
              <a:ext uri="{FF2B5EF4-FFF2-40B4-BE49-F238E27FC236}">
                <a16:creationId xmlns:a16="http://schemas.microsoft.com/office/drawing/2014/main" id="{C8CC2260-77A4-4E3D-AE1D-143B236B6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" y="1411679"/>
            <a:ext cx="2685135" cy="346288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7150">
            <a:noFill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9A99A3F3-20F0-4E05-8DED-3F2AE69C3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350" y="1550203"/>
            <a:ext cx="565932" cy="1868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6566C47-F611-40E0-821E-4999C2183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492" y="1550203"/>
            <a:ext cx="603928" cy="1868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9F1CD76A-E993-4897-81D5-7890D2DB67E8}"/>
              </a:ext>
            </a:extLst>
          </p:cNvPr>
          <p:cNvSpPr/>
          <p:nvPr/>
        </p:nvSpPr>
        <p:spPr>
          <a:xfrm>
            <a:off x="2818261" y="3488547"/>
            <a:ext cx="4929693" cy="6790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F7E6574-2AD7-4DAD-82AC-77BD1D417127}"/>
              </a:ext>
            </a:extLst>
          </p:cNvPr>
          <p:cNvSpPr txBox="1"/>
          <p:nvPr/>
        </p:nvSpPr>
        <p:spPr>
          <a:xfrm>
            <a:off x="2827916" y="3551086"/>
            <a:ext cx="48678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Light"/>
              </a:rPr>
              <a:t>Con il termine </a:t>
            </a:r>
            <a:r>
              <a:rPr lang="it-IT" sz="10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Light"/>
              </a:rPr>
              <a:t>PES</a:t>
            </a:r>
            <a:r>
              <a:rPr lang="it-IT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Light"/>
              </a:rPr>
              <a:t> (Payment for </a:t>
            </a:r>
            <a:r>
              <a:rPr lang="it-IT" sz="10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Light"/>
              </a:rPr>
              <a:t>Ecosystem</a:t>
            </a:r>
            <a:r>
              <a:rPr lang="it-IT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Light"/>
              </a:rPr>
              <a:t> Services) si indica una transazione volontaria in cui uno specifico servizio ecosistemico è venduto da almeno un venditore ad almeno un compratore se, e solo se, il fornitore del suddetto servizio ne garantisce la fornitura.</a:t>
            </a:r>
          </a:p>
        </p:txBody>
      </p:sp>
    </p:spTree>
    <p:extLst>
      <p:ext uri="{BB962C8B-B14F-4D97-AF65-F5344CB8AC3E}">
        <p14:creationId xmlns:p14="http://schemas.microsoft.com/office/powerpoint/2010/main" val="3191753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F5EB3C3-EE89-4A32-A3DB-B12504560D0B}"/>
              </a:ext>
            </a:extLst>
          </p:cNvPr>
          <p:cNvSpPr txBox="1"/>
          <p:nvPr/>
        </p:nvSpPr>
        <p:spPr>
          <a:xfrm>
            <a:off x="105617" y="854744"/>
            <a:ext cx="8932766" cy="738664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it-IT" sz="1400" dirty="0">
                <a:latin typeface="Calibri"/>
              </a:rPr>
              <a:t>L</a:t>
            </a:r>
            <a:r>
              <a:rPr lang="it-IT" sz="1400" dirty="0"/>
              <a:t>a gestione delle attività agrituristiche e degli eventi promozionali in Foresta viene orientata verso </a:t>
            </a:r>
            <a:r>
              <a:rPr lang="it-IT" sz="1400" b="1" dirty="0"/>
              <a:t>modelli ecologici di contenimento dei rifiuti</a:t>
            </a:r>
            <a:r>
              <a:rPr lang="it-IT" sz="1400" dirty="0"/>
              <a:t> </a:t>
            </a:r>
            <a:r>
              <a:rPr lang="it-IT" sz="1400" b="1" dirty="0"/>
              <a:t>e di utilizzo delle risorse rinnovabili (</a:t>
            </a:r>
            <a:r>
              <a:rPr lang="it-IT" sz="1400" dirty="0">
                <a:latin typeface="Calibri"/>
              </a:rPr>
              <a:t>soppressione dell’uso della plastica, riduzione consumo e spreco d’acqua, uso energetico del legno).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710E322-C830-4187-AAD4-926BB7C5C50E}"/>
              </a:ext>
            </a:extLst>
          </p:cNvPr>
          <p:cNvPicPr/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042" b="48029"/>
          <a:stretch/>
        </p:blipFill>
        <p:spPr bwMode="auto">
          <a:xfrm>
            <a:off x="6172067" y="2774364"/>
            <a:ext cx="1859147" cy="180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AF0CD01-CD16-4CA6-907B-7C186430EDB0}"/>
              </a:ext>
            </a:extLst>
          </p:cNvPr>
          <p:cNvPicPr/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31177"/>
          <a:stretch/>
        </p:blipFill>
        <p:spPr bwMode="auto">
          <a:xfrm>
            <a:off x="7462587" y="1802548"/>
            <a:ext cx="1681413" cy="285789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B96089C-7CC4-48E3-AD44-8924DBAB7813}"/>
              </a:ext>
            </a:extLst>
          </p:cNvPr>
          <p:cNvSpPr txBox="1"/>
          <p:nvPr/>
        </p:nvSpPr>
        <p:spPr>
          <a:xfrm>
            <a:off x="230968" y="1869070"/>
            <a:ext cx="6632408" cy="191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Azioni avviate: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400" dirty="0"/>
              <a:t>Progetto «acqua in brocca» - 2020-2021 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400" dirty="0"/>
              <a:t>Progetto «</a:t>
            </a:r>
            <a:r>
              <a:rPr lang="it-IT" sz="2400" dirty="0" err="1"/>
              <a:t>plastic</a:t>
            </a:r>
            <a:r>
              <a:rPr lang="it-IT" sz="2400" dirty="0"/>
              <a:t> free» - 2021 – 2022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400" dirty="0"/>
              <a:t>«Malghe aperte» 5 sett.2021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0F16EEBA-2110-4590-B65F-50AB3F74F09E}"/>
              </a:ext>
            </a:extLst>
          </p:cNvPr>
          <p:cNvSpPr txBox="1">
            <a:spLocks/>
          </p:cNvSpPr>
          <p:nvPr/>
        </p:nvSpPr>
        <p:spPr>
          <a:xfrm>
            <a:off x="105617" y="195991"/>
            <a:ext cx="8932765" cy="4921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>
                <a:solidFill>
                  <a:srgbClr val="007937"/>
                </a:solidFill>
                <a:latin typeface="+mn-lt"/>
              </a:rPr>
              <a:t>La gestione delle attività verso modelli ecologici e sostenibili</a:t>
            </a:r>
          </a:p>
        </p:txBody>
      </p:sp>
    </p:spTree>
    <p:extLst>
      <p:ext uri="{BB962C8B-B14F-4D97-AF65-F5344CB8AC3E}">
        <p14:creationId xmlns:p14="http://schemas.microsoft.com/office/powerpoint/2010/main" val="606117870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dello Ersaf" ma:contentTypeID="0x010100FA5EF672D4CDE54FAE3B99E904ACE78B00BC2E128192B7434692400FD0E3E072AA" ma:contentTypeVersion="3" ma:contentTypeDescription="Modello Ersaf" ma:contentTypeScope="" ma:versionID="aadc1aa499bbcc7b86460dfcbf9bbf40">
  <xsd:schema xmlns:xsd="http://www.w3.org/2001/XMLSchema" xmlns:xs="http://www.w3.org/2001/XMLSchema" xmlns:p="http://schemas.microsoft.com/office/2006/metadata/properties" xmlns:ns2="5c4cbe5c-bb0c-4011-83ca-442b08e75f1d" targetNamespace="http://schemas.microsoft.com/office/2006/metadata/properties" ma:root="true" ma:fieldsID="de2067d975cc932122bb1fe267b25253" ns2:_="">
    <xsd:import namespace="5c4cbe5c-bb0c-4011-83ca-442b08e75f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4cbe5c-bb0c-4011-83ca-442b08e75f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ECD048-D576-4E0D-9213-99D4AFC4A4F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c4cbe5c-bb0c-4011-83ca-442b08e75f1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960FA34-7F30-42D6-B032-86598895A4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4cbe5c-bb0c-4011-83ca-442b08e75f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F98348-69DA-4882-9FBE-D8F44FACEB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1911</Words>
  <Application>Microsoft Office PowerPoint</Application>
  <PresentationFormat>Presentazione su schermo (16:9)</PresentationFormat>
  <Paragraphs>160</Paragraphs>
  <Slides>19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Cambria-Italic</vt:lpstr>
      <vt:lpstr>Helvetica</vt:lpstr>
      <vt:lpstr>Helvetica-Bold</vt:lpstr>
      <vt:lpstr>Times New Roman</vt:lpstr>
      <vt:lpstr>Titillium Web</vt:lpstr>
      <vt:lpstr>Titillium Web SemiBold</vt:lpstr>
      <vt:lpstr>Wingdings</vt:lpstr>
      <vt:lpstr>1_Tema di Office</vt:lpstr>
      <vt:lpstr>Tema di Office</vt:lpstr>
      <vt:lpstr>Acrobat 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gestione forestale può sostenere il rilancio dell’economia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Rovedatti Lucia</dc:creator>
  <cp:lastModifiedBy>Cremaschi Roberto</cp:lastModifiedBy>
  <cp:revision>10</cp:revision>
  <dcterms:created xsi:type="dcterms:W3CDTF">2021-11-17T13:56:17Z</dcterms:created>
  <dcterms:modified xsi:type="dcterms:W3CDTF">2021-11-18T16:54:05Z</dcterms:modified>
</cp:coreProperties>
</file>